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28"/>
  </p:notesMasterIdLst>
  <p:sldIdLst>
    <p:sldId id="2142532321" r:id="rId4"/>
    <p:sldId id="1713" r:id="rId5"/>
    <p:sldId id="1691" r:id="rId6"/>
    <p:sldId id="1689" r:id="rId7"/>
    <p:sldId id="1688" r:id="rId8"/>
    <p:sldId id="2142532282" r:id="rId9"/>
    <p:sldId id="1158" r:id="rId10"/>
    <p:sldId id="2142532263" r:id="rId11"/>
    <p:sldId id="1706" r:id="rId12"/>
    <p:sldId id="1707" r:id="rId13"/>
    <p:sldId id="2142532281" r:id="rId14"/>
    <p:sldId id="1710" r:id="rId15"/>
    <p:sldId id="2142532531" r:id="rId16"/>
    <p:sldId id="2142532488" r:id="rId17"/>
    <p:sldId id="2142532458" r:id="rId18"/>
    <p:sldId id="2142532502" r:id="rId19"/>
    <p:sldId id="2142532457" r:id="rId20"/>
    <p:sldId id="2142532490" r:id="rId21"/>
    <p:sldId id="2142532471" r:id="rId22"/>
    <p:sldId id="2142532486" r:id="rId23"/>
    <p:sldId id="2142532473" r:id="rId24"/>
    <p:sldId id="2142532475" r:id="rId25"/>
    <p:sldId id="2142532476" r:id="rId26"/>
    <p:sldId id="2142532477"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0" d="100"/>
          <a:sy n="110" d="100"/>
        </p:scale>
        <p:origin x="49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viewProps" Target="viewProps.xml"/><Relationship Id="rId8"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se Munoz" userId="a1d0f8ca-9d2b-4358-94da-b2c884b876b0" providerId="ADAL" clId="{BECB435F-7EC1-4F77-B0D0-7637BA305F93}"/>
    <pc:docChg chg="custSel modSld">
      <pc:chgData name="Jose Munoz" userId="a1d0f8ca-9d2b-4358-94da-b2c884b876b0" providerId="ADAL" clId="{BECB435F-7EC1-4F77-B0D0-7637BA305F93}" dt="2022-11-10T18:45:18.184" v="49" actId="478"/>
      <pc:docMkLst>
        <pc:docMk/>
      </pc:docMkLst>
      <pc:sldChg chg="modSp mod">
        <pc:chgData name="Jose Munoz" userId="a1d0f8ca-9d2b-4358-94da-b2c884b876b0" providerId="ADAL" clId="{BECB435F-7EC1-4F77-B0D0-7637BA305F93}" dt="2022-11-10T18:42:38.063" v="11" actId="20577"/>
        <pc:sldMkLst>
          <pc:docMk/>
          <pc:sldMk cId="1637529971" sldId="2142532321"/>
        </pc:sldMkLst>
        <pc:spChg chg="mod">
          <ac:chgData name="Jose Munoz" userId="a1d0f8ca-9d2b-4358-94da-b2c884b876b0" providerId="ADAL" clId="{BECB435F-7EC1-4F77-B0D0-7637BA305F93}" dt="2022-11-10T18:42:38.063" v="11" actId="20577"/>
          <ac:spMkLst>
            <pc:docMk/>
            <pc:sldMk cId="1637529971" sldId="2142532321"/>
            <ac:spMk id="2" creationId="{95A9CD61-67F4-479D-8038-92BFB72C6892}"/>
          </ac:spMkLst>
        </pc:spChg>
      </pc:sldChg>
      <pc:sldChg chg="delSp modSp mod">
        <pc:chgData name="Jose Munoz" userId="a1d0f8ca-9d2b-4358-94da-b2c884b876b0" providerId="ADAL" clId="{BECB435F-7EC1-4F77-B0D0-7637BA305F93}" dt="2022-11-10T18:43:52.055" v="24" actId="478"/>
        <pc:sldMkLst>
          <pc:docMk/>
          <pc:sldMk cId="1126098137" sldId="2142532457"/>
        </pc:sldMkLst>
        <pc:spChg chg="del">
          <ac:chgData name="Jose Munoz" userId="a1d0f8ca-9d2b-4358-94da-b2c884b876b0" providerId="ADAL" clId="{BECB435F-7EC1-4F77-B0D0-7637BA305F93}" dt="2022-11-10T18:43:44.296" v="21" actId="478"/>
          <ac:spMkLst>
            <pc:docMk/>
            <pc:sldMk cId="1126098137" sldId="2142532457"/>
            <ac:spMk id="3" creationId="{171130B0-6AA3-49D3-BC93-7104B7C6A09F}"/>
          </ac:spMkLst>
        </pc:spChg>
        <pc:spChg chg="mod">
          <ac:chgData name="Jose Munoz" userId="a1d0f8ca-9d2b-4358-94da-b2c884b876b0" providerId="ADAL" clId="{BECB435F-7EC1-4F77-B0D0-7637BA305F93}" dt="2022-11-10T18:43:49.440" v="23" actId="14100"/>
          <ac:spMkLst>
            <pc:docMk/>
            <pc:sldMk cId="1126098137" sldId="2142532457"/>
            <ac:spMk id="13" creationId="{FAFC8424-68E6-45E5-97E4-BF0AEE67484D}"/>
          </ac:spMkLst>
        </pc:spChg>
        <pc:spChg chg="del">
          <ac:chgData name="Jose Munoz" userId="a1d0f8ca-9d2b-4358-94da-b2c884b876b0" providerId="ADAL" clId="{BECB435F-7EC1-4F77-B0D0-7637BA305F93}" dt="2022-11-10T18:43:52.055" v="24" actId="478"/>
          <ac:spMkLst>
            <pc:docMk/>
            <pc:sldMk cId="1126098137" sldId="2142532457"/>
            <ac:spMk id="26" creationId="{68F3528F-490C-5A4E-B3AF-D889B9FCD3AD}"/>
          </ac:spMkLst>
        </pc:spChg>
      </pc:sldChg>
      <pc:sldChg chg="delSp modSp mod">
        <pc:chgData name="Jose Munoz" userId="a1d0f8ca-9d2b-4358-94da-b2c884b876b0" providerId="ADAL" clId="{BECB435F-7EC1-4F77-B0D0-7637BA305F93}" dt="2022-11-10T18:43:22.296" v="16" actId="478"/>
        <pc:sldMkLst>
          <pc:docMk/>
          <pc:sldMk cId="1238251074" sldId="2142532458"/>
        </pc:sldMkLst>
        <pc:spChg chg="del">
          <ac:chgData name="Jose Munoz" userId="a1d0f8ca-9d2b-4358-94da-b2c884b876b0" providerId="ADAL" clId="{BECB435F-7EC1-4F77-B0D0-7637BA305F93}" dt="2022-11-10T18:43:07.284" v="12" actId="478"/>
          <ac:spMkLst>
            <pc:docMk/>
            <pc:sldMk cId="1238251074" sldId="2142532458"/>
            <ac:spMk id="3" creationId="{2A1AFD76-B97C-4E6F-83EC-9C1620ADDE0C}"/>
          </ac:spMkLst>
        </pc:spChg>
        <pc:spChg chg="mod">
          <ac:chgData name="Jose Munoz" userId="a1d0f8ca-9d2b-4358-94da-b2c884b876b0" providerId="ADAL" clId="{BECB435F-7EC1-4F77-B0D0-7637BA305F93}" dt="2022-11-10T18:43:18.641" v="14" actId="1076"/>
          <ac:spMkLst>
            <pc:docMk/>
            <pc:sldMk cId="1238251074" sldId="2142532458"/>
            <ac:spMk id="13" creationId="{6DEB269C-A99F-4867-8FFF-249886E63A81}"/>
          </ac:spMkLst>
        </pc:spChg>
        <pc:spChg chg="del">
          <ac:chgData name="Jose Munoz" userId="a1d0f8ca-9d2b-4358-94da-b2c884b876b0" providerId="ADAL" clId="{BECB435F-7EC1-4F77-B0D0-7637BA305F93}" dt="2022-11-10T18:43:22.296" v="16" actId="478"/>
          <ac:spMkLst>
            <pc:docMk/>
            <pc:sldMk cId="1238251074" sldId="2142532458"/>
            <ac:spMk id="21" creationId="{E530329C-E1C0-40D0-B28C-0BCFDC417A3D}"/>
          </ac:spMkLst>
        </pc:spChg>
        <pc:spChg chg="del">
          <ac:chgData name="Jose Munoz" userId="a1d0f8ca-9d2b-4358-94da-b2c884b876b0" providerId="ADAL" clId="{BECB435F-7EC1-4F77-B0D0-7637BA305F93}" dt="2022-11-10T18:43:21.231" v="15" actId="478"/>
          <ac:spMkLst>
            <pc:docMk/>
            <pc:sldMk cId="1238251074" sldId="2142532458"/>
            <ac:spMk id="26" creationId="{68F3528F-490C-5A4E-B3AF-D889B9FCD3AD}"/>
          </ac:spMkLst>
        </pc:spChg>
      </pc:sldChg>
      <pc:sldChg chg="delSp modSp mod">
        <pc:chgData name="Jose Munoz" userId="a1d0f8ca-9d2b-4358-94da-b2c884b876b0" providerId="ADAL" clId="{BECB435F-7EC1-4F77-B0D0-7637BA305F93}" dt="2022-11-10T18:44:20.322" v="32" actId="478"/>
        <pc:sldMkLst>
          <pc:docMk/>
          <pc:sldMk cId="2534736833" sldId="2142532471"/>
        </pc:sldMkLst>
        <pc:spChg chg="del">
          <ac:chgData name="Jose Munoz" userId="a1d0f8ca-9d2b-4358-94da-b2c884b876b0" providerId="ADAL" clId="{BECB435F-7EC1-4F77-B0D0-7637BA305F93}" dt="2022-11-10T18:44:12.481" v="29" actId="478"/>
          <ac:spMkLst>
            <pc:docMk/>
            <pc:sldMk cId="2534736833" sldId="2142532471"/>
            <ac:spMk id="4" creationId="{7445F442-0CE4-4629-8FED-9400E689B3A8}"/>
          </ac:spMkLst>
        </pc:spChg>
        <pc:spChg chg="mod">
          <ac:chgData name="Jose Munoz" userId="a1d0f8ca-9d2b-4358-94da-b2c884b876b0" providerId="ADAL" clId="{BECB435F-7EC1-4F77-B0D0-7637BA305F93}" dt="2022-11-10T18:44:18.227" v="31" actId="1076"/>
          <ac:spMkLst>
            <pc:docMk/>
            <pc:sldMk cId="2534736833" sldId="2142532471"/>
            <ac:spMk id="11" creationId="{96582F0C-DF0C-40C5-9A3C-F679BCC7A0D7}"/>
          </ac:spMkLst>
        </pc:spChg>
        <pc:spChg chg="del">
          <ac:chgData name="Jose Munoz" userId="a1d0f8ca-9d2b-4358-94da-b2c884b876b0" providerId="ADAL" clId="{BECB435F-7EC1-4F77-B0D0-7637BA305F93}" dt="2022-11-10T18:44:20.322" v="32" actId="478"/>
          <ac:spMkLst>
            <pc:docMk/>
            <pc:sldMk cId="2534736833" sldId="2142532471"/>
            <ac:spMk id="26" creationId="{68F3528F-490C-5A4E-B3AF-D889B9FCD3AD}"/>
          </ac:spMkLst>
        </pc:spChg>
      </pc:sldChg>
      <pc:sldChg chg="delSp modSp mod">
        <pc:chgData name="Jose Munoz" userId="a1d0f8ca-9d2b-4358-94da-b2c884b876b0" providerId="ADAL" clId="{BECB435F-7EC1-4F77-B0D0-7637BA305F93}" dt="2022-11-10T18:44:50.609" v="39" actId="478"/>
        <pc:sldMkLst>
          <pc:docMk/>
          <pc:sldMk cId="1452827627" sldId="2142532473"/>
        </pc:sldMkLst>
        <pc:spChg chg="mod">
          <ac:chgData name="Jose Munoz" userId="a1d0f8ca-9d2b-4358-94da-b2c884b876b0" providerId="ADAL" clId="{BECB435F-7EC1-4F77-B0D0-7637BA305F93}" dt="2022-11-10T18:44:30.855" v="34" actId="1076"/>
          <ac:spMkLst>
            <pc:docMk/>
            <pc:sldMk cId="1452827627" sldId="2142532473"/>
            <ac:spMk id="5" creationId="{2D24D660-4DDC-46C1-A0EB-29F7EBB7CA34}"/>
          </ac:spMkLst>
        </pc:spChg>
        <pc:spChg chg="del">
          <ac:chgData name="Jose Munoz" userId="a1d0f8ca-9d2b-4358-94da-b2c884b876b0" providerId="ADAL" clId="{BECB435F-7EC1-4F77-B0D0-7637BA305F93}" dt="2022-11-10T18:44:50.609" v="39" actId="478"/>
          <ac:spMkLst>
            <pc:docMk/>
            <pc:sldMk cId="1452827627" sldId="2142532473"/>
            <ac:spMk id="18" creationId="{BA365D56-2466-4BEF-ACBB-08E53322F5F1}"/>
          </ac:spMkLst>
        </pc:spChg>
        <pc:spChg chg="del">
          <ac:chgData name="Jose Munoz" userId="a1d0f8ca-9d2b-4358-94da-b2c884b876b0" providerId="ADAL" clId="{BECB435F-7EC1-4F77-B0D0-7637BA305F93}" dt="2022-11-10T18:44:33.599" v="35" actId="478"/>
          <ac:spMkLst>
            <pc:docMk/>
            <pc:sldMk cId="1452827627" sldId="2142532473"/>
            <ac:spMk id="26" creationId="{68F3528F-490C-5A4E-B3AF-D889B9FCD3AD}"/>
          </ac:spMkLst>
        </pc:spChg>
      </pc:sldChg>
      <pc:sldChg chg="delSp modSp mod">
        <pc:chgData name="Jose Munoz" userId="a1d0f8ca-9d2b-4358-94da-b2c884b876b0" providerId="ADAL" clId="{BECB435F-7EC1-4F77-B0D0-7637BA305F93}" dt="2022-11-10T18:44:53.424" v="40" actId="478"/>
        <pc:sldMkLst>
          <pc:docMk/>
          <pc:sldMk cId="355016986" sldId="2142532475"/>
        </pc:sldMkLst>
        <pc:spChg chg="mod">
          <ac:chgData name="Jose Munoz" userId="a1d0f8ca-9d2b-4358-94da-b2c884b876b0" providerId="ADAL" clId="{BECB435F-7EC1-4F77-B0D0-7637BA305F93}" dt="2022-11-10T18:44:41.324" v="37" actId="14100"/>
          <ac:spMkLst>
            <pc:docMk/>
            <pc:sldMk cId="355016986" sldId="2142532475"/>
            <ac:spMk id="5" creationId="{3126ABA5-A050-4CCF-BA9E-EDF3219D6687}"/>
          </ac:spMkLst>
        </pc:spChg>
        <pc:spChg chg="del">
          <ac:chgData name="Jose Munoz" userId="a1d0f8ca-9d2b-4358-94da-b2c884b876b0" providerId="ADAL" clId="{BECB435F-7EC1-4F77-B0D0-7637BA305F93}" dt="2022-11-10T18:44:53.424" v="40" actId="478"/>
          <ac:spMkLst>
            <pc:docMk/>
            <pc:sldMk cId="355016986" sldId="2142532475"/>
            <ac:spMk id="18" creationId="{FB85CBEA-D2F7-4269-B4C4-26034FAB7E0D}"/>
          </ac:spMkLst>
        </pc:spChg>
        <pc:spChg chg="del">
          <ac:chgData name="Jose Munoz" userId="a1d0f8ca-9d2b-4358-94da-b2c884b876b0" providerId="ADAL" clId="{BECB435F-7EC1-4F77-B0D0-7637BA305F93}" dt="2022-11-10T18:44:43.705" v="38" actId="478"/>
          <ac:spMkLst>
            <pc:docMk/>
            <pc:sldMk cId="355016986" sldId="2142532475"/>
            <ac:spMk id="26" creationId="{68F3528F-490C-5A4E-B3AF-D889B9FCD3AD}"/>
          </ac:spMkLst>
        </pc:spChg>
      </pc:sldChg>
      <pc:sldChg chg="delSp modSp mod">
        <pc:chgData name="Jose Munoz" userId="a1d0f8ca-9d2b-4358-94da-b2c884b876b0" providerId="ADAL" clId="{BECB435F-7EC1-4F77-B0D0-7637BA305F93}" dt="2022-11-10T18:45:03.272" v="44" actId="478"/>
        <pc:sldMkLst>
          <pc:docMk/>
          <pc:sldMk cId="3064516218" sldId="2142532476"/>
        </pc:sldMkLst>
        <pc:spChg chg="mod">
          <ac:chgData name="Jose Munoz" userId="a1d0f8ca-9d2b-4358-94da-b2c884b876b0" providerId="ADAL" clId="{BECB435F-7EC1-4F77-B0D0-7637BA305F93}" dt="2022-11-10T18:45:00.975" v="43" actId="1076"/>
          <ac:spMkLst>
            <pc:docMk/>
            <pc:sldMk cId="3064516218" sldId="2142532476"/>
            <ac:spMk id="5" creationId="{5F4E2A98-C6F5-4946-BE95-2C28B2BC626D}"/>
          </ac:spMkLst>
        </pc:spChg>
        <pc:spChg chg="del">
          <ac:chgData name="Jose Munoz" userId="a1d0f8ca-9d2b-4358-94da-b2c884b876b0" providerId="ADAL" clId="{BECB435F-7EC1-4F77-B0D0-7637BA305F93}" dt="2022-11-10T18:44:56.257" v="41" actId="478"/>
          <ac:spMkLst>
            <pc:docMk/>
            <pc:sldMk cId="3064516218" sldId="2142532476"/>
            <ac:spMk id="18" creationId="{BF41FA88-2689-4B5A-9008-85C6AB467E80}"/>
          </ac:spMkLst>
        </pc:spChg>
        <pc:spChg chg="del">
          <ac:chgData name="Jose Munoz" userId="a1d0f8ca-9d2b-4358-94da-b2c884b876b0" providerId="ADAL" clId="{BECB435F-7EC1-4F77-B0D0-7637BA305F93}" dt="2022-11-10T18:45:03.272" v="44" actId="478"/>
          <ac:spMkLst>
            <pc:docMk/>
            <pc:sldMk cId="3064516218" sldId="2142532476"/>
            <ac:spMk id="26" creationId="{68F3528F-490C-5A4E-B3AF-D889B9FCD3AD}"/>
          </ac:spMkLst>
        </pc:spChg>
      </pc:sldChg>
      <pc:sldChg chg="delSp modSp mod">
        <pc:chgData name="Jose Munoz" userId="a1d0f8ca-9d2b-4358-94da-b2c884b876b0" providerId="ADAL" clId="{BECB435F-7EC1-4F77-B0D0-7637BA305F93}" dt="2022-11-10T18:45:18.184" v="49" actId="478"/>
        <pc:sldMkLst>
          <pc:docMk/>
          <pc:sldMk cId="3114052402" sldId="2142532477"/>
        </pc:sldMkLst>
        <pc:spChg chg="mod">
          <ac:chgData name="Jose Munoz" userId="a1d0f8ca-9d2b-4358-94da-b2c884b876b0" providerId="ADAL" clId="{BECB435F-7EC1-4F77-B0D0-7637BA305F93}" dt="2022-11-10T18:45:16.849" v="48" actId="1076"/>
          <ac:spMkLst>
            <pc:docMk/>
            <pc:sldMk cId="3114052402" sldId="2142532477"/>
            <ac:spMk id="5" creationId="{27508466-7A18-4D30-98DF-D0F1E85148D2}"/>
          </ac:spMkLst>
        </pc:spChg>
        <pc:spChg chg="del">
          <ac:chgData name="Jose Munoz" userId="a1d0f8ca-9d2b-4358-94da-b2c884b876b0" providerId="ADAL" clId="{BECB435F-7EC1-4F77-B0D0-7637BA305F93}" dt="2022-11-10T18:45:09.177" v="45" actId="478"/>
          <ac:spMkLst>
            <pc:docMk/>
            <pc:sldMk cId="3114052402" sldId="2142532477"/>
            <ac:spMk id="18" creationId="{086F776A-7B7E-484F-964B-36297FBE49D8}"/>
          </ac:spMkLst>
        </pc:spChg>
        <pc:spChg chg="del">
          <ac:chgData name="Jose Munoz" userId="a1d0f8ca-9d2b-4358-94da-b2c884b876b0" providerId="ADAL" clId="{BECB435F-7EC1-4F77-B0D0-7637BA305F93}" dt="2022-11-10T18:45:18.184" v="49" actId="478"/>
          <ac:spMkLst>
            <pc:docMk/>
            <pc:sldMk cId="3114052402" sldId="2142532477"/>
            <ac:spMk id="26" creationId="{68F3528F-490C-5A4E-B3AF-D889B9FCD3AD}"/>
          </ac:spMkLst>
        </pc:spChg>
      </pc:sldChg>
      <pc:sldChg chg="delSp modSp mod">
        <pc:chgData name="Jose Munoz" userId="a1d0f8ca-9d2b-4358-94da-b2c884b876b0" providerId="ADAL" clId="{BECB435F-7EC1-4F77-B0D0-7637BA305F93}" dt="2022-11-10T18:44:05.408" v="28" actId="478"/>
        <pc:sldMkLst>
          <pc:docMk/>
          <pc:sldMk cId="2454147306" sldId="2142532490"/>
        </pc:sldMkLst>
        <pc:spChg chg="del">
          <ac:chgData name="Jose Munoz" userId="a1d0f8ca-9d2b-4358-94da-b2c884b876b0" providerId="ADAL" clId="{BECB435F-7EC1-4F77-B0D0-7637BA305F93}" dt="2022-11-10T18:44:05.408" v="28" actId="478"/>
          <ac:spMkLst>
            <pc:docMk/>
            <pc:sldMk cId="2454147306" sldId="2142532490"/>
            <ac:spMk id="3" creationId="{EEAAF57D-B1B3-4285-9B0D-08F453F2FBE2}"/>
          </ac:spMkLst>
        </pc:spChg>
        <pc:spChg chg="mod">
          <ac:chgData name="Jose Munoz" userId="a1d0f8ca-9d2b-4358-94da-b2c884b876b0" providerId="ADAL" clId="{BECB435F-7EC1-4F77-B0D0-7637BA305F93}" dt="2022-11-10T18:44:01.187" v="26" actId="1076"/>
          <ac:spMkLst>
            <pc:docMk/>
            <pc:sldMk cId="2454147306" sldId="2142532490"/>
            <ac:spMk id="11" creationId="{AF28EDE7-48F6-4EA5-B5B8-9721DCB8E99A}"/>
          </ac:spMkLst>
        </pc:spChg>
        <pc:spChg chg="del">
          <ac:chgData name="Jose Munoz" userId="a1d0f8ca-9d2b-4358-94da-b2c884b876b0" providerId="ADAL" clId="{BECB435F-7EC1-4F77-B0D0-7637BA305F93}" dt="2022-11-10T18:44:03.703" v="27" actId="478"/>
          <ac:spMkLst>
            <pc:docMk/>
            <pc:sldMk cId="2454147306" sldId="2142532490"/>
            <ac:spMk id="26" creationId="{68F3528F-490C-5A4E-B3AF-D889B9FCD3AD}"/>
          </ac:spMkLst>
        </pc:spChg>
      </pc:sldChg>
      <pc:sldChg chg="delSp modSp mod">
        <pc:chgData name="Jose Munoz" userId="a1d0f8ca-9d2b-4358-94da-b2c884b876b0" providerId="ADAL" clId="{BECB435F-7EC1-4F77-B0D0-7637BA305F93}" dt="2022-11-10T18:43:39.478" v="20" actId="478"/>
        <pc:sldMkLst>
          <pc:docMk/>
          <pc:sldMk cId="2925143135" sldId="2142532502"/>
        </pc:sldMkLst>
        <pc:spChg chg="del">
          <ac:chgData name="Jose Munoz" userId="a1d0f8ca-9d2b-4358-94da-b2c884b876b0" providerId="ADAL" clId="{BECB435F-7EC1-4F77-B0D0-7637BA305F93}" dt="2022-11-10T18:43:31.312" v="17" actId="478"/>
          <ac:spMkLst>
            <pc:docMk/>
            <pc:sldMk cId="2925143135" sldId="2142532502"/>
            <ac:spMk id="3" creationId="{2A1AFD76-B97C-4E6F-83EC-9C1620ADDE0C}"/>
          </ac:spMkLst>
        </pc:spChg>
        <pc:spChg chg="mod">
          <ac:chgData name="Jose Munoz" userId="a1d0f8ca-9d2b-4358-94da-b2c884b876b0" providerId="ADAL" clId="{BECB435F-7EC1-4F77-B0D0-7637BA305F93}" dt="2022-11-10T18:43:37.368" v="19" actId="1076"/>
          <ac:spMkLst>
            <pc:docMk/>
            <pc:sldMk cId="2925143135" sldId="2142532502"/>
            <ac:spMk id="13" creationId="{6DEB269C-A99F-4867-8FFF-249886E63A81}"/>
          </ac:spMkLst>
        </pc:spChg>
        <pc:spChg chg="del">
          <ac:chgData name="Jose Munoz" userId="a1d0f8ca-9d2b-4358-94da-b2c884b876b0" providerId="ADAL" clId="{BECB435F-7EC1-4F77-B0D0-7637BA305F93}" dt="2022-11-10T18:43:39.478" v="20" actId="478"/>
          <ac:spMkLst>
            <pc:docMk/>
            <pc:sldMk cId="2925143135" sldId="2142532502"/>
            <ac:spMk id="26" creationId="{68F3528F-490C-5A4E-B3AF-D889B9FCD3A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3BD7E0-7A9E-4CDF-A739-C4BA9E0C8E65}" type="datetimeFigureOut">
              <a:rPr lang="en-US" smtClean="0"/>
              <a:t>11/10/2022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352C85-7EE0-499B-BFA3-769AFCCAB1F0}" type="slidenum">
              <a:rPr lang="en-US" smtClean="0"/>
              <a:t>‹#›</a:t>
            </a:fld>
            <a:endParaRPr lang="en-US"/>
          </a:p>
        </p:txBody>
      </p:sp>
    </p:spTree>
    <p:extLst>
      <p:ext uri="{BB962C8B-B14F-4D97-AF65-F5344CB8AC3E}">
        <p14:creationId xmlns:p14="http://schemas.microsoft.com/office/powerpoint/2010/main" val="15456987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Scrub butter collection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D2D0C4-ACD0-6D40-AD0C-E31A71591F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63604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F7ECF8-4260-C742-8C78-5425942230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60384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33602" rtl="0" eaLnBrk="1" fontAlgn="auto" latinLnBrk="0" hangingPunct="1">
              <a:lnSpc>
                <a:spcPct val="100000"/>
              </a:lnSpc>
              <a:spcBef>
                <a:spcPts val="0"/>
              </a:spcBef>
              <a:spcAft>
                <a:spcPts val="0"/>
              </a:spcAft>
              <a:buClrTx/>
              <a:buSzTx/>
              <a:buFontTx/>
              <a:buNone/>
              <a:tabLst/>
              <a:defRPr/>
            </a:pPr>
            <a:fld id="{1DD2D0C4-ACD0-6D40-AD0C-E31A71591F9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3602"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76144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F7ECF8-4260-C742-8C78-5425942230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97109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F7ECF8-4260-C742-8C78-5425942230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79904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F7ECF8-4260-C742-8C78-5425942230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13896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F7ECF8-4260-C742-8C78-5425942230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50914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F7ECF8-4260-C742-8C78-5425942230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88241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F7ECF8-4260-C742-8C78-5425942230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47738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F7ECF8-4260-C742-8C78-5425942230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13321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F7ECF8-4260-C742-8C78-5425942230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7099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F7ECF8-4260-C742-8C78-5425942230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38050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F7ECF8-4260-C742-8C78-5425942230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78432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F7ECF8-4260-C742-8C78-5425942230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92915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F7ECF8-4260-C742-8C78-5425942230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33810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F7ECF8-4260-C742-8C78-5425942230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77841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F7ECF8-4260-C742-8C78-5425942230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47970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F7ECF8-4260-C742-8C78-5425942230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69555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5183F-CCCC-1908-18BA-E94183A540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C29590E-C1C0-F266-06DF-42AAC97E01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A599C5E-7F4A-3D61-E5A4-E5D1FAA7595D}"/>
              </a:ext>
            </a:extLst>
          </p:cNvPr>
          <p:cNvSpPr>
            <a:spLocks noGrp="1"/>
          </p:cNvSpPr>
          <p:nvPr>
            <p:ph type="dt" sz="half" idx="10"/>
          </p:nvPr>
        </p:nvSpPr>
        <p:spPr/>
        <p:txBody>
          <a:bodyPr/>
          <a:lstStyle/>
          <a:p>
            <a:fld id="{1D2A1153-0888-40FC-8945-2603ABE8BCBA}" type="datetimeFigureOut">
              <a:rPr lang="en-US" smtClean="0"/>
              <a:t>11/10/2022</a:t>
            </a:fld>
            <a:endParaRPr lang="en-US"/>
          </a:p>
        </p:txBody>
      </p:sp>
      <p:sp>
        <p:nvSpPr>
          <p:cNvPr id="5" name="Footer Placeholder 4">
            <a:extLst>
              <a:ext uri="{FF2B5EF4-FFF2-40B4-BE49-F238E27FC236}">
                <a16:creationId xmlns:a16="http://schemas.microsoft.com/office/drawing/2014/main" id="{62300DF7-A95A-A10C-C409-8EF8DDEE55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904006-6090-82E8-44ED-151F329D8913}"/>
              </a:ext>
            </a:extLst>
          </p:cNvPr>
          <p:cNvSpPr>
            <a:spLocks noGrp="1"/>
          </p:cNvSpPr>
          <p:nvPr>
            <p:ph type="sldNum" sz="quarter" idx="12"/>
          </p:nvPr>
        </p:nvSpPr>
        <p:spPr/>
        <p:txBody>
          <a:bodyPr/>
          <a:lstStyle/>
          <a:p>
            <a:fld id="{46262BE6-2509-428C-9522-421701885A3F}" type="slidenum">
              <a:rPr lang="en-US" smtClean="0"/>
              <a:t>‹#›</a:t>
            </a:fld>
            <a:endParaRPr lang="en-US"/>
          </a:p>
        </p:txBody>
      </p:sp>
    </p:spTree>
    <p:extLst>
      <p:ext uri="{BB962C8B-B14F-4D97-AF65-F5344CB8AC3E}">
        <p14:creationId xmlns:p14="http://schemas.microsoft.com/office/powerpoint/2010/main" val="3031714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B8C62-83F6-2BBB-81A6-4CFE12365F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7F1643-CD8F-5970-8369-625A56F42EC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603430-5F2E-0E3E-16D2-DAFA27C77194}"/>
              </a:ext>
            </a:extLst>
          </p:cNvPr>
          <p:cNvSpPr>
            <a:spLocks noGrp="1"/>
          </p:cNvSpPr>
          <p:nvPr>
            <p:ph type="dt" sz="half" idx="10"/>
          </p:nvPr>
        </p:nvSpPr>
        <p:spPr/>
        <p:txBody>
          <a:bodyPr/>
          <a:lstStyle/>
          <a:p>
            <a:fld id="{1D2A1153-0888-40FC-8945-2603ABE8BCBA}" type="datetimeFigureOut">
              <a:rPr lang="en-US" smtClean="0"/>
              <a:t>11/10/2022</a:t>
            </a:fld>
            <a:endParaRPr lang="en-US"/>
          </a:p>
        </p:txBody>
      </p:sp>
      <p:sp>
        <p:nvSpPr>
          <p:cNvPr id="5" name="Footer Placeholder 4">
            <a:extLst>
              <a:ext uri="{FF2B5EF4-FFF2-40B4-BE49-F238E27FC236}">
                <a16:creationId xmlns:a16="http://schemas.microsoft.com/office/drawing/2014/main" id="{AC73C899-E203-B67B-B8FF-2F5EDAE77E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925BBD-7DDB-7E35-729F-2697F6ACD20C}"/>
              </a:ext>
            </a:extLst>
          </p:cNvPr>
          <p:cNvSpPr>
            <a:spLocks noGrp="1"/>
          </p:cNvSpPr>
          <p:nvPr>
            <p:ph type="sldNum" sz="quarter" idx="12"/>
          </p:nvPr>
        </p:nvSpPr>
        <p:spPr/>
        <p:txBody>
          <a:bodyPr/>
          <a:lstStyle/>
          <a:p>
            <a:fld id="{46262BE6-2509-428C-9522-421701885A3F}" type="slidenum">
              <a:rPr lang="en-US" smtClean="0"/>
              <a:t>‹#›</a:t>
            </a:fld>
            <a:endParaRPr lang="en-US"/>
          </a:p>
        </p:txBody>
      </p:sp>
    </p:spTree>
    <p:extLst>
      <p:ext uri="{BB962C8B-B14F-4D97-AF65-F5344CB8AC3E}">
        <p14:creationId xmlns:p14="http://schemas.microsoft.com/office/powerpoint/2010/main" val="34382814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5FC9E-F36B-DFA7-9915-00B2BCC07AA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9A13D10-0666-DFE5-3740-4550A40A17C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925BF92-6D3A-363B-9D6C-C93C8266BF74}"/>
              </a:ext>
            </a:extLst>
          </p:cNvPr>
          <p:cNvSpPr>
            <a:spLocks noGrp="1"/>
          </p:cNvSpPr>
          <p:nvPr>
            <p:ph type="dt" sz="half" idx="10"/>
          </p:nvPr>
        </p:nvSpPr>
        <p:spPr/>
        <p:txBody>
          <a:bodyPr/>
          <a:lstStyle/>
          <a:p>
            <a:fld id="{1D2A1153-0888-40FC-8945-2603ABE8BCBA}" type="datetimeFigureOut">
              <a:rPr lang="en-US" smtClean="0"/>
              <a:t>11/10/2022</a:t>
            </a:fld>
            <a:endParaRPr lang="en-US"/>
          </a:p>
        </p:txBody>
      </p:sp>
      <p:sp>
        <p:nvSpPr>
          <p:cNvPr id="5" name="Footer Placeholder 4">
            <a:extLst>
              <a:ext uri="{FF2B5EF4-FFF2-40B4-BE49-F238E27FC236}">
                <a16:creationId xmlns:a16="http://schemas.microsoft.com/office/drawing/2014/main" id="{ADFA744C-FA91-19DF-4EDA-D6E99EC579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0AA75F-23CB-70EA-267A-9B90DA233977}"/>
              </a:ext>
            </a:extLst>
          </p:cNvPr>
          <p:cNvSpPr>
            <a:spLocks noGrp="1"/>
          </p:cNvSpPr>
          <p:nvPr>
            <p:ph type="sldNum" sz="quarter" idx="12"/>
          </p:nvPr>
        </p:nvSpPr>
        <p:spPr/>
        <p:txBody>
          <a:bodyPr/>
          <a:lstStyle/>
          <a:p>
            <a:fld id="{46262BE6-2509-428C-9522-421701885A3F}" type="slidenum">
              <a:rPr lang="en-US" smtClean="0"/>
              <a:t>‹#›</a:t>
            </a:fld>
            <a:endParaRPr lang="en-US"/>
          </a:p>
        </p:txBody>
      </p:sp>
    </p:spTree>
    <p:extLst>
      <p:ext uri="{BB962C8B-B14F-4D97-AF65-F5344CB8AC3E}">
        <p14:creationId xmlns:p14="http://schemas.microsoft.com/office/powerpoint/2010/main" val="2442193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D2AE7-A613-83F2-E720-AC1B1AAFB7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F2C503-DA54-E0BD-EAC1-ED824398BFC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7A48A95-4D35-4567-5642-B02E3B3315A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2AB3355-4563-58B5-7EEC-AF525BB96574}"/>
              </a:ext>
            </a:extLst>
          </p:cNvPr>
          <p:cNvSpPr>
            <a:spLocks noGrp="1"/>
          </p:cNvSpPr>
          <p:nvPr>
            <p:ph type="dt" sz="half" idx="10"/>
          </p:nvPr>
        </p:nvSpPr>
        <p:spPr/>
        <p:txBody>
          <a:bodyPr/>
          <a:lstStyle/>
          <a:p>
            <a:fld id="{1D2A1153-0888-40FC-8945-2603ABE8BCBA}" type="datetimeFigureOut">
              <a:rPr lang="en-US" smtClean="0"/>
              <a:t>11/10/2022</a:t>
            </a:fld>
            <a:endParaRPr lang="en-US"/>
          </a:p>
        </p:txBody>
      </p:sp>
      <p:sp>
        <p:nvSpPr>
          <p:cNvPr id="6" name="Footer Placeholder 5">
            <a:extLst>
              <a:ext uri="{FF2B5EF4-FFF2-40B4-BE49-F238E27FC236}">
                <a16:creationId xmlns:a16="http://schemas.microsoft.com/office/drawing/2014/main" id="{7809EADC-24B4-1E35-C416-53E723F82D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01BE73-AA15-1ADD-5A63-5E19CD7B55F3}"/>
              </a:ext>
            </a:extLst>
          </p:cNvPr>
          <p:cNvSpPr>
            <a:spLocks noGrp="1"/>
          </p:cNvSpPr>
          <p:nvPr>
            <p:ph type="sldNum" sz="quarter" idx="12"/>
          </p:nvPr>
        </p:nvSpPr>
        <p:spPr/>
        <p:txBody>
          <a:bodyPr/>
          <a:lstStyle/>
          <a:p>
            <a:fld id="{46262BE6-2509-428C-9522-421701885A3F}" type="slidenum">
              <a:rPr lang="en-US" smtClean="0"/>
              <a:t>‹#›</a:t>
            </a:fld>
            <a:endParaRPr lang="en-US"/>
          </a:p>
        </p:txBody>
      </p:sp>
    </p:spTree>
    <p:extLst>
      <p:ext uri="{BB962C8B-B14F-4D97-AF65-F5344CB8AC3E}">
        <p14:creationId xmlns:p14="http://schemas.microsoft.com/office/powerpoint/2010/main" val="533788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0C7B3-CAE9-DAF1-CDA4-33463B4822C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76A6B37-5673-803F-BF4F-917FBD2F03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E17097-75BB-9CE8-370A-7A70E43323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7433EF1-579B-3453-587D-13BDFC6C22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E16D422-ADA4-076A-DB06-30EC26F2C3C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292CC05-D6F3-7F49-9A58-F55F1AF4FC31}"/>
              </a:ext>
            </a:extLst>
          </p:cNvPr>
          <p:cNvSpPr>
            <a:spLocks noGrp="1"/>
          </p:cNvSpPr>
          <p:nvPr>
            <p:ph type="dt" sz="half" idx="10"/>
          </p:nvPr>
        </p:nvSpPr>
        <p:spPr/>
        <p:txBody>
          <a:bodyPr/>
          <a:lstStyle/>
          <a:p>
            <a:fld id="{1D2A1153-0888-40FC-8945-2603ABE8BCBA}" type="datetimeFigureOut">
              <a:rPr lang="en-US" smtClean="0"/>
              <a:t>11/10/2022</a:t>
            </a:fld>
            <a:endParaRPr lang="en-US"/>
          </a:p>
        </p:txBody>
      </p:sp>
      <p:sp>
        <p:nvSpPr>
          <p:cNvPr id="8" name="Footer Placeholder 7">
            <a:extLst>
              <a:ext uri="{FF2B5EF4-FFF2-40B4-BE49-F238E27FC236}">
                <a16:creationId xmlns:a16="http://schemas.microsoft.com/office/drawing/2014/main" id="{EAE4E8FA-29EF-381F-564C-EB7A002D756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1987053-5F81-95E6-0735-A7061DA1AA1F}"/>
              </a:ext>
            </a:extLst>
          </p:cNvPr>
          <p:cNvSpPr>
            <a:spLocks noGrp="1"/>
          </p:cNvSpPr>
          <p:nvPr>
            <p:ph type="sldNum" sz="quarter" idx="12"/>
          </p:nvPr>
        </p:nvSpPr>
        <p:spPr/>
        <p:txBody>
          <a:bodyPr/>
          <a:lstStyle/>
          <a:p>
            <a:fld id="{46262BE6-2509-428C-9522-421701885A3F}" type="slidenum">
              <a:rPr lang="en-US" smtClean="0"/>
              <a:t>‹#›</a:t>
            </a:fld>
            <a:endParaRPr lang="en-US"/>
          </a:p>
        </p:txBody>
      </p:sp>
    </p:spTree>
    <p:extLst>
      <p:ext uri="{BB962C8B-B14F-4D97-AF65-F5344CB8AC3E}">
        <p14:creationId xmlns:p14="http://schemas.microsoft.com/office/powerpoint/2010/main" val="17355318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B78FF-5E4B-052C-C251-C18D0E8AC41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BA28D61-0AEA-0F47-33AA-00987C0F65AB}"/>
              </a:ext>
            </a:extLst>
          </p:cNvPr>
          <p:cNvSpPr>
            <a:spLocks noGrp="1"/>
          </p:cNvSpPr>
          <p:nvPr>
            <p:ph type="dt" sz="half" idx="10"/>
          </p:nvPr>
        </p:nvSpPr>
        <p:spPr/>
        <p:txBody>
          <a:bodyPr/>
          <a:lstStyle/>
          <a:p>
            <a:fld id="{1D2A1153-0888-40FC-8945-2603ABE8BCBA}" type="datetimeFigureOut">
              <a:rPr lang="en-US" smtClean="0"/>
              <a:t>11/10/2022</a:t>
            </a:fld>
            <a:endParaRPr lang="en-US"/>
          </a:p>
        </p:txBody>
      </p:sp>
      <p:sp>
        <p:nvSpPr>
          <p:cNvPr id="4" name="Footer Placeholder 3">
            <a:extLst>
              <a:ext uri="{FF2B5EF4-FFF2-40B4-BE49-F238E27FC236}">
                <a16:creationId xmlns:a16="http://schemas.microsoft.com/office/drawing/2014/main" id="{E3BEBD8D-BBE2-23F8-E48A-A8C104039CA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4A3C8B9-84CA-7934-4C19-A1DBA5DB6959}"/>
              </a:ext>
            </a:extLst>
          </p:cNvPr>
          <p:cNvSpPr>
            <a:spLocks noGrp="1"/>
          </p:cNvSpPr>
          <p:nvPr>
            <p:ph type="sldNum" sz="quarter" idx="12"/>
          </p:nvPr>
        </p:nvSpPr>
        <p:spPr/>
        <p:txBody>
          <a:bodyPr/>
          <a:lstStyle/>
          <a:p>
            <a:fld id="{46262BE6-2509-428C-9522-421701885A3F}" type="slidenum">
              <a:rPr lang="en-US" smtClean="0"/>
              <a:t>‹#›</a:t>
            </a:fld>
            <a:endParaRPr lang="en-US"/>
          </a:p>
        </p:txBody>
      </p:sp>
    </p:spTree>
    <p:extLst>
      <p:ext uri="{BB962C8B-B14F-4D97-AF65-F5344CB8AC3E}">
        <p14:creationId xmlns:p14="http://schemas.microsoft.com/office/powerpoint/2010/main" val="613472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ED0DE7-0B35-FCF0-84D3-6C3E63692D5F}"/>
              </a:ext>
            </a:extLst>
          </p:cNvPr>
          <p:cNvSpPr>
            <a:spLocks noGrp="1"/>
          </p:cNvSpPr>
          <p:nvPr>
            <p:ph type="dt" sz="half" idx="10"/>
          </p:nvPr>
        </p:nvSpPr>
        <p:spPr/>
        <p:txBody>
          <a:bodyPr/>
          <a:lstStyle/>
          <a:p>
            <a:fld id="{1D2A1153-0888-40FC-8945-2603ABE8BCBA}" type="datetimeFigureOut">
              <a:rPr lang="en-US" smtClean="0"/>
              <a:t>11/10/2022</a:t>
            </a:fld>
            <a:endParaRPr lang="en-US"/>
          </a:p>
        </p:txBody>
      </p:sp>
      <p:sp>
        <p:nvSpPr>
          <p:cNvPr id="3" name="Footer Placeholder 2">
            <a:extLst>
              <a:ext uri="{FF2B5EF4-FFF2-40B4-BE49-F238E27FC236}">
                <a16:creationId xmlns:a16="http://schemas.microsoft.com/office/drawing/2014/main" id="{C9E161EB-89F0-6EC1-6FDB-7347838C046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E6C8EB8-70AF-178C-1637-A27ADBD1A5CF}"/>
              </a:ext>
            </a:extLst>
          </p:cNvPr>
          <p:cNvSpPr>
            <a:spLocks noGrp="1"/>
          </p:cNvSpPr>
          <p:nvPr>
            <p:ph type="sldNum" sz="quarter" idx="12"/>
          </p:nvPr>
        </p:nvSpPr>
        <p:spPr/>
        <p:txBody>
          <a:bodyPr/>
          <a:lstStyle/>
          <a:p>
            <a:fld id="{46262BE6-2509-428C-9522-421701885A3F}" type="slidenum">
              <a:rPr lang="en-US" smtClean="0"/>
              <a:t>‹#›</a:t>
            </a:fld>
            <a:endParaRPr lang="en-US"/>
          </a:p>
        </p:txBody>
      </p:sp>
    </p:spTree>
    <p:extLst>
      <p:ext uri="{BB962C8B-B14F-4D97-AF65-F5344CB8AC3E}">
        <p14:creationId xmlns:p14="http://schemas.microsoft.com/office/powerpoint/2010/main" val="1176028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C45AA-5E60-42EB-ACD7-F6E6E50798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6E585C6-30D8-3A67-9EBC-535A11DAE5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AC1E6E0-BB21-59E7-9605-EF11978419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1DF088-7EB8-A549-EB50-A7022CB4CAF1}"/>
              </a:ext>
            </a:extLst>
          </p:cNvPr>
          <p:cNvSpPr>
            <a:spLocks noGrp="1"/>
          </p:cNvSpPr>
          <p:nvPr>
            <p:ph type="dt" sz="half" idx="10"/>
          </p:nvPr>
        </p:nvSpPr>
        <p:spPr/>
        <p:txBody>
          <a:bodyPr/>
          <a:lstStyle/>
          <a:p>
            <a:fld id="{1D2A1153-0888-40FC-8945-2603ABE8BCBA}" type="datetimeFigureOut">
              <a:rPr lang="en-US" smtClean="0"/>
              <a:t>11/10/2022</a:t>
            </a:fld>
            <a:endParaRPr lang="en-US"/>
          </a:p>
        </p:txBody>
      </p:sp>
      <p:sp>
        <p:nvSpPr>
          <p:cNvPr id="6" name="Footer Placeholder 5">
            <a:extLst>
              <a:ext uri="{FF2B5EF4-FFF2-40B4-BE49-F238E27FC236}">
                <a16:creationId xmlns:a16="http://schemas.microsoft.com/office/drawing/2014/main" id="{145A9124-578C-8AC8-6A0A-B543EB033D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43E97D-A6D1-3634-BCBF-0666DCBEFA3F}"/>
              </a:ext>
            </a:extLst>
          </p:cNvPr>
          <p:cNvSpPr>
            <a:spLocks noGrp="1"/>
          </p:cNvSpPr>
          <p:nvPr>
            <p:ph type="sldNum" sz="quarter" idx="12"/>
          </p:nvPr>
        </p:nvSpPr>
        <p:spPr/>
        <p:txBody>
          <a:bodyPr/>
          <a:lstStyle/>
          <a:p>
            <a:fld id="{46262BE6-2509-428C-9522-421701885A3F}" type="slidenum">
              <a:rPr lang="en-US" smtClean="0"/>
              <a:t>‹#›</a:t>
            </a:fld>
            <a:endParaRPr lang="en-US"/>
          </a:p>
        </p:txBody>
      </p:sp>
    </p:spTree>
    <p:extLst>
      <p:ext uri="{BB962C8B-B14F-4D97-AF65-F5344CB8AC3E}">
        <p14:creationId xmlns:p14="http://schemas.microsoft.com/office/powerpoint/2010/main" val="11538159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96D68-127F-9F36-AC46-749BA75757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1F8E4C8-9CCB-966B-42A8-853BE1B5AE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A7BC56F-D187-393D-937D-432BD91C2C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4E6009-0890-875D-3DE4-F33A1105B55D}"/>
              </a:ext>
            </a:extLst>
          </p:cNvPr>
          <p:cNvSpPr>
            <a:spLocks noGrp="1"/>
          </p:cNvSpPr>
          <p:nvPr>
            <p:ph type="dt" sz="half" idx="10"/>
          </p:nvPr>
        </p:nvSpPr>
        <p:spPr/>
        <p:txBody>
          <a:bodyPr/>
          <a:lstStyle/>
          <a:p>
            <a:fld id="{1D2A1153-0888-40FC-8945-2603ABE8BCBA}" type="datetimeFigureOut">
              <a:rPr lang="en-US" smtClean="0"/>
              <a:t>11/10/2022</a:t>
            </a:fld>
            <a:endParaRPr lang="en-US"/>
          </a:p>
        </p:txBody>
      </p:sp>
      <p:sp>
        <p:nvSpPr>
          <p:cNvPr id="6" name="Footer Placeholder 5">
            <a:extLst>
              <a:ext uri="{FF2B5EF4-FFF2-40B4-BE49-F238E27FC236}">
                <a16:creationId xmlns:a16="http://schemas.microsoft.com/office/drawing/2014/main" id="{F8B64EF7-27BB-0664-8C98-29539D0970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C1BB71-4739-6EA2-BC87-DDD3AEF9A2CE}"/>
              </a:ext>
            </a:extLst>
          </p:cNvPr>
          <p:cNvSpPr>
            <a:spLocks noGrp="1"/>
          </p:cNvSpPr>
          <p:nvPr>
            <p:ph type="sldNum" sz="quarter" idx="12"/>
          </p:nvPr>
        </p:nvSpPr>
        <p:spPr/>
        <p:txBody>
          <a:bodyPr/>
          <a:lstStyle/>
          <a:p>
            <a:fld id="{46262BE6-2509-428C-9522-421701885A3F}" type="slidenum">
              <a:rPr lang="en-US" smtClean="0"/>
              <a:t>‹#›</a:t>
            </a:fld>
            <a:endParaRPr lang="en-US"/>
          </a:p>
        </p:txBody>
      </p:sp>
    </p:spTree>
    <p:extLst>
      <p:ext uri="{BB962C8B-B14F-4D97-AF65-F5344CB8AC3E}">
        <p14:creationId xmlns:p14="http://schemas.microsoft.com/office/powerpoint/2010/main" val="3481072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885BD-BA94-3A8C-916F-8040FF0DFD3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A412608-88CA-43F1-D023-D9A5A8E1786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223DF7-9682-CE00-8AC7-35404A53390C}"/>
              </a:ext>
            </a:extLst>
          </p:cNvPr>
          <p:cNvSpPr>
            <a:spLocks noGrp="1"/>
          </p:cNvSpPr>
          <p:nvPr>
            <p:ph type="dt" sz="half" idx="10"/>
          </p:nvPr>
        </p:nvSpPr>
        <p:spPr/>
        <p:txBody>
          <a:bodyPr/>
          <a:lstStyle/>
          <a:p>
            <a:fld id="{1D2A1153-0888-40FC-8945-2603ABE8BCBA}" type="datetimeFigureOut">
              <a:rPr lang="en-US" smtClean="0"/>
              <a:t>11/10/2022</a:t>
            </a:fld>
            <a:endParaRPr lang="en-US"/>
          </a:p>
        </p:txBody>
      </p:sp>
      <p:sp>
        <p:nvSpPr>
          <p:cNvPr id="5" name="Footer Placeholder 4">
            <a:extLst>
              <a:ext uri="{FF2B5EF4-FFF2-40B4-BE49-F238E27FC236}">
                <a16:creationId xmlns:a16="http://schemas.microsoft.com/office/drawing/2014/main" id="{3B53067D-4B65-BD9D-7BDB-907EA78A32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F92D22-5EBE-877A-8A4D-F101625C159D}"/>
              </a:ext>
            </a:extLst>
          </p:cNvPr>
          <p:cNvSpPr>
            <a:spLocks noGrp="1"/>
          </p:cNvSpPr>
          <p:nvPr>
            <p:ph type="sldNum" sz="quarter" idx="12"/>
          </p:nvPr>
        </p:nvSpPr>
        <p:spPr/>
        <p:txBody>
          <a:bodyPr/>
          <a:lstStyle/>
          <a:p>
            <a:fld id="{46262BE6-2509-428C-9522-421701885A3F}" type="slidenum">
              <a:rPr lang="en-US" smtClean="0"/>
              <a:t>‹#›</a:t>
            </a:fld>
            <a:endParaRPr lang="en-US"/>
          </a:p>
        </p:txBody>
      </p:sp>
    </p:spTree>
    <p:extLst>
      <p:ext uri="{BB962C8B-B14F-4D97-AF65-F5344CB8AC3E}">
        <p14:creationId xmlns:p14="http://schemas.microsoft.com/office/powerpoint/2010/main" val="756471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8D04747-EC91-7B60-2139-3081EDB4D20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C14878C-D39D-0EE6-829A-3870D244C83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83B340-F973-4C02-94B1-FE4BAAF469DD}"/>
              </a:ext>
            </a:extLst>
          </p:cNvPr>
          <p:cNvSpPr>
            <a:spLocks noGrp="1"/>
          </p:cNvSpPr>
          <p:nvPr>
            <p:ph type="dt" sz="half" idx="10"/>
          </p:nvPr>
        </p:nvSpPr>
        <p:spPr/>
        <p:txBody>
          <a:bodyPr/>
          <a:lstStyle/>
          <a:p>
            <a:fld id="{1D2A1153-0888-40FC-8945-2603ABE8BCBA}" type="datetimeFigureOut">
              <a:rPr lang="en-US" smtClean="0"/>
              <a:t>11/10/2022</a:t>
            </a:fld>
            <a:endParaRPr lang="en-US"/>
          </a:p>
        </p:txBody>
      </p:sp>
      <p:sp>
        <p:nvSpPr>
          <p:cNvPr id="5" name="Footer Placeholder 4">
            <a:extLst>
              <a:ext uri="{FF2B5EF4-FFF2-40B4-BE49-F238E27FC236}">
                <a16:creationId xmlns:a16="http://schemas.microsoft.com/office/drawing/2014/main" id="{ED10C278-B0D9-5223-4B6A-26E1A736CD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3306A8-C2E5-6AF5-7CB6-16B2697540AD}"/>
              </a:ext>
            </a:extLst>
          </p:cNvPr>
          <p:cNvSpPr>
            <a:spLocks noGrp="1"/>
          </p:cNvSpPr>
          <p:nvPr>
            <p:ph type="sldNum" sz="quarter" idx="12"/>
          </p:nvPr>
        </p:nvSpPr>
        <p:spPr/>
        <p:txBody>
          <a:bodyPr/>
          <a:lstStyle/>
          <a:p>
            <a:fld id="{46262BE6-2509-428C-9522-421701885A3F}" type="slidenum">
              <a:rPr lang="en-US" smtClean="0"/>
              <a:t>‹#›</a:t>
            </a:fld>
            <a:endParaRPr lang="en-US"/>
          </a:p>
        </p:txBody>
      </p:sp>
    </p:spTree>
    <p:extLst>
      <p:ext uri="{BB962C8B-B14F-4D97-AF65-F5344CB8AC3E}">
        <p14:creationId xmlns:p14="http://schemas.microsoft.com/office/powerpoint/2010/main" val="12227597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4"/>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97BC5C3-EE4F-458F-9825-6EAD43B128C9}" type="datetimeFigureOut">
              <a:rPr lang="en-US" smtClean="0"/>
              <a:t>11/10/2022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08BEF6-66F3-4E49-BB9C-617D23FA0178}" type="slidenum">
              <a:rPr lang="en-US" smtClean="0"/>
              <a:t>‹#›</a:t>
            </a:fld>
            <a:endParaRPr lang="en-US"/>
          </a:p>
        </p:txBody>
      </p:sp>
    </p:spTree>
    <p:extLst>
      <p:ext uri="{BB962C8B-B14F-4D97-AF65-F5344CB8AC3E}">
        <p14:creationId xmlns:p14="http://schemas.microsoft.com/office/powerpoint/2010/main" val="8103459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97BC5C3-EE4F-458F-9825-6EAD43B128C9}" type="datetimeFigureOut">
              <a:rPr lang="en-US" smtClean="0"/>
              <a:t>11/10/2022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08BEF6-66F3-4E49-BB9C-617D23FA0178}" type="slidenum">
              <a:rPr lang="en-US" smtClean="0"/>
              <a:t>‹#›</a:t>
            </a:fld>
            <a:endParaRPr lang="en-US"/>
          </a:p>
        </p:txBody>
      </p:sp>
    </p:spTree>
    <p:extLst>
      <p:ext uri="{BB962C8B-B14F-4D97-AF65-F5344CB8AC3E}">
        <p14:creationId xmlns:p14="http://schemas.microsoft.com/office/powerpoint/2010/main" val="42211796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F9E3F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2" y="1709743"/>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2" y="4589468"/>
            <a:ext cx="10515600" cy="1500187"/>
          </a:xfrm>
        </p:spPr>
        <p:txBody>
          <a:bodyPr/>
          <a:lstStyle>
            <a:lvl1pPr marL="0" indent="0">
              <a:buNone/>
              <a:defRPr sz="2400">
                <a:solidFill>
                  <a:schemeClr val="tx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7BC5C3-EE4F-458F-9825-6EAD43B128C9}" type="datetimeFigureOut">
              <a:rPr lang="en-US" smtClean="0"/>
              <a:t>11/10/2022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08BEF6-66F3-4E49-BB9C-617D23FA0178}" type="slidenum">
              <a:rPr lang="en-US" smtClean="0"/>
              <a:t>‹#›</a:t>
            </a:fld>
            <a:endParaRPr lang="en-US"/>
          </a:p>
        </p:txBody>
      </p:sp>
    </p:spTree>
    <p:extLst>
      <p:ext uri="{BB962C8B-B14F-4D97-AF65-F5344CB8AC3E}">
        <p14:creationId xmlns:p14="http://schemas.microsoft.com/office/powerpoint/2010/main" val="32914667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97BC5C3-EE4F-458F-9825-6EAD43B128C9}" type="datetimeFigureOut">
              <a:rPr lang="en-US" smtClean="0"/>
              <a:t>11/10/2022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08BEF6-66F3-4E49-BB9C-617D23FA0178}" type="slidenum">
              <a:rPr lang="en-US" smtClean="0"/>
              <a:t>‹#›</a:t>
            </a:fld>
            <a:endParaRPr lang="en-US"/>
          </a:p>
        </p:txBody>
      </p:sp>
    </p:spTree>
    <p:extLst>
      <p:ext uri="{BB962C8B-B14F-4D97-AF65-F5344CB8AC3E}">
        <p14:creationId xmlns:p14="http://schemas.microsoft.com/office/powerpoint/2010/main" val="34858198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9" y="365129"/>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4"/>
            <a:ext cx="5157787" cy="82391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3" y="1681164"/>
            <a:ext cx="5183188" cy="82391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3"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97BC5C3-EE4F-458F-9825-6EAD43B128C9}" type="datetimeFigureOut">
              <a:rPr lang="en-US" smtClean="0"/>
              <a:t>11/10/2022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08BEF6-66F3-4E49-BB9C-617D23FA0178}" type="slidenum">
              <a:rPr lang="en-US" smtClean="0"/>
              <a:t>‹#›</a:t>
            </a:fld>
            <a:endParaRPr lang="en-US"/>
          </a:p>
        </p:txBody>
      </p:sp>
    </p:spTree>
    <p:extLst>
      <p:ext uri="{BB962C8B-B14F-4D97-AF65-F5344CB8AC3E}">
        <p14:creationId xmlns:p14="http://schemas.microsoft.com/office/powerpoint/2010/main" val="8038392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7BC5C3-EE4F-458F-9825-6EAD43B128C9}" type="datetimeFigureOut">
              <a:rPr lang="en-US" smtClean="0"/>
              <a:t>11/10/2022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08BEF6-66F3-4E49-BB9C-617D23FA0178}" type="slidenum">
              <a:rPr lang="en-US" smtClean="0"/>
              <a:t>‹#›</a:t>
            </a:fld>
            <a:endParaRPr lang="en-US"/>
          </a:p>
        </p:txBody>
      </p:sp>
    </p:spTree>
    <p:extLst>
      <p:ext uri="{BB962C8B-B14F-4D97-AF65-F5344CB8AC3E}">
        <p14:creationId xmlns:p14="http://schemas.microsoft.com/office/powerpoint/2010/main" val="18501217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7BC5C3-EE4F-458F-9825-6EAD43B128C9}" type="datetimeFigureOut">
              <a:rPr lang="en-US" smtClean="0"/>
              <a:t>11/10/2022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08BEF6-66F3-4E49-BB9C-617D23FA0178}" type="slidenum">
              <a:rPr lang="en-US" smtClean="0"/>
              <a:t>‹#›</a:t>
            </a:fld>
            <a:endParaRPr lang="en-US"/>
          </a:p>
        </p:txBody>
      </p:sp>
    </p:spTree>
    <p:extLst>
      <p:ext uri="{BB962C8B-B14F-4D97-AF65-F5344CB8AC3E}">
        <p14:creationId xmlns:p14="http://schemas.microsoft.com/office/powerpoint/2010/main" val="37513797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9"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90" y="987430"/>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90" y="2057400"/>
            <a:ext cx="3932239" cy="3811588"/>
          </a:xfrm>
        </p:spPr>
        <p:txBody>
          <a:bodyPr/>
          <a:lstStyle>
            <a:lvl1pPr marL="0" indent="0">
              <a:buNone/>
              <a:defRPr sz="1600"/>
            </a:lvl1pPr>
            <a:lvl2pPr marL="457189" indent="0">
              <a:buNone/>
              <a:defRPr sz="1400"/>
            </a:lvl2pPr>
            <a:lvl3pPr marL="914378" indent="0">
              <a:buNone/>
              <a:defRPr sz="1200"/>
            </a:lvl3pPr>
            <a:lvl4pPr marL="1371566" indent="0">
              <a:buNone/>
              <a:defRPr sz="1000"/>
            </a:lvl4pPr>
            <a:lvl5pPr marL="1828754" indent="0">
              <a:buNone/>
              <a:defRPr sz="1000"/>
            </a:lvl5pPr>
            <a:lvl6pPr marL="2285943" indent="0">
              <a:buNone/>
              <a:defRPr sz="1000"/>
            </a:lvl6pPr>
            <a:lvl7pPr marL="2743132"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97BC5C3-EE4F-458F-9825-6EAD43B128C9}" type="datetimeFigureOut">
              <a:rPr lang="en-US" smtClean="0"/>
              <a:t>11/10/2022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08BEF6-66F3-4E49-BB9C-617D23FA0178}" type="slidenum">
              <a:rPr lang="en-US" smtClean="0"/>
              <a:t>‹#›</a:t>
            </a:fld>
            <a:endParaRPr lang="en-US"/>
          </a:p>
        </p:txBody>
      </p:sp>
    </p:spTree>
    <p:extLst>
      <p:ext uri="{BB962C8B-B14F-4D97-AF65-F5344CB8AC3E}">
        <p14:creationId xmlns:p14="http://schemas.microsoft.com/office/powerpoint/2010/main" val="2371926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9"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90" y="987430"/>
            <a:ext cx="6172201" cy="4873625"/>
          </a:xfrm>
        </p:spPr>
        <p:txBody>
          <a:bodyPr anchor="t"/>
          <a:lstStyle>
            <a:lvl1pPr marL="0" indent="0">
              <a:buNone/>
              <a:defRPr sz="3200"/>
            </a:lvl1pPr>
            <a:lvl2pPr marL="457189" indent="0">
              <a:buNone/>
              <a:defRPr sz="2800"/>
            </a:lvl2pPr>
            <a:lvl3pPr marL="914378" indent="0">
              <a:buNone/>
              <a:defRPr sz="2400"/>
            </a:lvl3pPr>
            <a:lvl4pPr marL="1371566" indent="0">
              <a:buNone/>
              <a:defRPr sz="2000"/>
            </a:lvl4pPr>
            <a:lvl5pPr marL="1828754" indent="0">
              <a:buNone/>
              <a:defRPr sz="2000"/>
            </a:lvl5pPr>
            <a:lvl6pPr marL="2285943" indent="0">
              <a:buNone/>
              <a:defRPr sz="2000"/>
            </a:lvl6pPr>
            <a:lvl7pPr marL="2743132" indent="0">
              <a:buNone/>
              <a:defRPr sz="2000"/>
            </a:lvl7pPr>
            <a:lvl8pPr marL="3200320" indent="0">
              <a:buNone/>
              <a:defRPr sz="2000"/>
            </a:lvl8pPr>
            <a:lvl9pPr marL="3657509"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90" y="2057400"/>
            <a:ext cx="3932239" cy="3811588"/>
          </a:xfrm>
        </p:spPr>
        <p:txBody>
          <a:bodyPr/>
          <a:lstStyle>
            <a:lvl1pPr marL="0" indent="0">
              <a:buNone/>
              <a:defRPr sz="1600"/>
            </a:lvl1pPr>
            <a:lvl2pPr marL="457189" indent="0">
              <a:buNone/>
              <a:defRPr sz="1400"/>
            </a:lvl2pPr>
            <a:lvl3pPr marL="914378" indent="0">
              <a:buNone/>
              <a:defRPr sz="1200"/>
            </a:lvl3pPr>
            <a:lvl4pPr marL="1371566" indent="0">
              <a:buNone/>
              <a:defRPr sz="1000"/>
            </a:lvl4pPr>
            <a:lvl5pPr marL="1828754" indent="0">
              <a:buNone/>
              <a:defRPr sz="1000"/>
            </a:lvl5pPr>
            <a:lvl6pPr marL="2285943" indent="0">
              <a:buNone/>
              <a:defRPr sz="1000"/>
            </a:lvl6pPr>
            <a:lvl7pPr marL="2743132"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97BC5C3-EE4F-458F-9825-6EAD43B128C9}" type="datetimeFigureOut">
              <a:rPr lang="en-US" smtClean="0"/>
              <a:t>11/10/2022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08BEF6-66F3-4E49-BB9C-617D23FA0178}" type="slidenum">
              <a:rPr lang="en-US" smtClean="0"/>
              <a:t>‹#›</a:t>
            </a:fld>
            <a:endParaRPr lang="en-US"/>
          </a:p>
        </p:txBody>
      </p:sp>
    </p:spTree>
    <p:extLst>
      <p:ext uri="{BB962C8B-B14F-4D97-AF65-F5344CB8AC3E}">
        <p14:creationId xmlns:p14="http://schemas.microsoft.com/office/powerpoint/2010/main" val="19282705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97BC5C3-EE4F-458F-9825-6EAD43B128C9}" type="datetimeFigureOut">
              <a:rPr lang="en-US" smtClean="0"/>
              <a:t>11/10/2022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08BEF6-66F3-4E49-BB9C-617D23FA0178}" type="slidenum">
              <a:rPr lang="en-US" smtClean="0"/>
              <a:t>‹#›</a:t>
            </a:fld>
            <a:endParaRPr lang="en-US"/>
          </a:p>
        </p:txBody>
      </p:sp>
    </p:spTree>
    <p:extLst>
      <p:ext uri="{BB962C8B-B14F-4D97-AF65-F5344CB8AC3E}">
        <p14:creationId xmlns:p14="http://schemas.microsoft.com/office/powerpoint/2010/main" val="20407771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6"/>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3" y="365126"/>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97BC5C3-EE4F-458F-9825-6EAD43B128C9}" type="datetimeFigureOut">
              <a:rPr lang="en-US" smtClean="0"/>
              <a:t>11/10/2022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08BEF6-66F3-4E49-BB9C-617D23FA0178}" type="slidenum">
              <a:rPr lang="en-US" smtClean="0"/>
              <a:t>‹#›</a:t>
            </a:fld>
            <a:endParaRPr lang="en-US"/>
          </a:p>
        </p:txBody>
      </p:sp>
    </p:spTree>
    <p:extLst>
      <p:ext uri="{BB962C8B-B14F-4D97-AF65-F5344CB8AC3E}">
        <p14:creationId xmlns:p14="http://schemas.microsoft.com/office/powerpoint/2010/main" val="38658698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4"/>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97E9178-8E90-2940-AFD2-A88795EC0873}" type="datetimeFigureOut">
              <a:rPr lang="en-US" smtClean="0"/>
              <a:t>11/10/2022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C84363-7FCE-3944-9B7D-349461F7FF15}" type="slidenum">
              <a:rPr lang="en-US" smtClean="0"/>
              <a:t>‹#›</a:t>
            </a:fld>
            <a:endParaRPr lang="en-US"/>
          </a:p>
        </p:txBody>
      </p:sp>
    </p:spTree>
    <p:extLst>
      <p:ext uri="{BB962C8B-B14F-4D97-AF65-F5344CB8AC3E}">
        <p14:creationId xmlns:p14="http://schemas.microsoft.com/office/powerpoint/2010/main" val="12067292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7E9178-8E90-2940-AFD2-A88795EC0873}" type="datetimeFigureOut">
              <a:rPr lang="en-US" smtClean="0"/>
              <a:t>11/10/2022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C84363-7FCE-3944-9B7D-349461F7FF15}" type="slidenum">
              <a:rPr lang="en-US" smtClean="0"/>
              <a:t>‹#›</a:t>
            </a:fld>
            <a:endParaRPr lang="en-US"/>
          </a:p>
        </p:txBody>
      </p:sp>
    </p:spTree>
    <p:extLst>
      <p:ext uri="{BB962C8B-B14F-4D97-AF65-F5344CB8AC3E}">
        <p14:creationId xmlns:p14="http://schemas.microsoft.com/office/powerpoint/2010/main" val="14376410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2" y="1709743"/>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2" y="4589468"/>
            <a:ext cx="10515600" cy="1500187"/>
          </a:xfrm>
        </p:spPr>
        <p:txBody>
          <a:bodyPr/>
          <a:lstStyle>
            <a:lvl1pPr marL="0" indent="0">
              <a:buNone/>
              <a:defRPr sz="2400">
                <a:solidFill>
                  <a:schemeClr val="tx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7E9178-8E90-2940-AFD2-A88795EC0873}" type="datetimeFigureOut">
              <a:rPr lang="en-US" smtClean="0"/>
              <a:t>11/10/2022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C84363-7FCE-3944-9B7D-349461F7FF15}" type="slidenum">
              <a:rPr lang="en-US" smtClean="0"/>
              <a:t>‹#›</a:t>
            </a:fld>
            <a:endParaRPr lang="en-US"/>
          </a:p>
        </p:txBody>
      </p:sp>
    </p:spTree>
    <p:extLst>
      <p:ext uri="{BB962C8B-B14F-4D97-AF65-F5344CB8AC3E}">
        <p14:creationId xmlns:p14="http://schemas.microsoft.com/office/powerpoint/2010/main" val="5384339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97E9178-8E90-2940-AFD2-A88795EC0873}" type="datetimeFigureOut">
              <a:rPr lang="en-US" smtClean="0"/>
              <a:t>11/10/2022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C84363-7FCE-3944-9B7D-349461F7FF15}" type="slidenum">
              <a:rPr lang="en-US" smtClean="0"/>
              <a:t>‹#›</a:t>
            </a:fld>
            <a:endParaRPr lang="en-US"/>
          </a:p>
        </p:txBody>
      </p:sp>
    </p:spTree>
    <p:extLst>
      <p:ext uri="{BB962C8B-B14F-4D97-AF65-F5344CB8AC3E}">
        <p14:creationId xmlns:p14="http://schemas.microsoft.com/office/powerpoint/2010/main" val="24783476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9" y="365129"/>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4"/>
            <a:ext cx="5157787" cy="82391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5" y="1681164"/>
            <a:ext cx="5183188" cy="82391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5"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97E9178-8E90-2940-AFD2-A88795EC0873}" type="datetimeFigureOut">
              <a:rPr lang="en-US" smtClean="0"/>
              <a:t>11/10/2022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C84363-7FCE-3944-9B7D-349461F7FF15}" type="slidenum">
              <a:rPr lang="en-US" smtClean="0"/>
              <a:t>‹#›</a:t>
            </a:fld>
            <a:endParaRPr lang="en-US"/>
          </a:p>
        </p:txBody>
      </p:sp>
    </p:spTree>
    <p:extLst>
      <p:ext uri="{BB962C8B-B14F-4D97-AF65-F5344CB8AC3E}">
        <p14:creationId xmlns:p14="http://schemas.microsoft.com/office/powerpoint/2010/main" val="21628294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97E9178-8E90-2940-AFD2-A88795EC0873}" type="datetimeFigureOut">
              <a:rPr lang="en-US" smtClean="0"/>
              <a:t>11/10/2022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C84363-7FCE-3944-9B7D-349461F7FF15}" type="slidenum">
              <a:rPr lang="en-US" smtClean="0"/>
              <a:t>‹#›</a:t>
            </a:fld>
            <a:endParaRPr lang="en-US"/>
          </a:p>
        </p:txBody>
      </p:sp>
    </p:spTree>
    <p:extLst>
      <p:ext uri="{BB962C8B-B14F-4D97-AF65-F5344CB8AC3E}">
        <p14:creationId xmlns:p14="http://schemas.microsoft.com/office/powerpoint/2010/main" val="28446475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7E9178-8E90-2940-AFD2-A88795EC0873}" type="datetimeFigureOut">
              <a:rPr lang="en-US" smtClean="0"/>
              <a:t>11/10/2022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CC84363-7FCE-3944-9B7D-349461F7FF15}" type="slidenum">
              <a:rPr lang="en-US" smtClean="0"/>
              <a:t>‹#›</a:t>
            </a:fld>
            <a:endParaRPr lang="en-US"/>
          </a:p>
        </p:txBody>
      </p:sp>
    </p:spTree>
    <p:extLst>
      <p:ext uri="{BB962C8B-B14F-4D97-AF65-F5344CB8AC3E}">
        <p14:creationId xmlns:p14="http://schemas.microsoft.com/office/powerpoint/2010/main" val="20120957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9"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9" y="987430"/>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9" y="2057400"/>
            <a:ext cx="3932239" cy="3811588"/>
          </a:xfrm>
        </p:spPr>
        <p:txBody>
          <a:bodyPr/>
          <a:lstStyle>
            <a:lvl1pPr marL="0" indent="0">
              <a:buNone/>
              <a:defRPr sz="1600"/>
            </a:lvl1pPr>
            <a:lvl2pPr marL="457189" indent="0">
              <a:buNone/>
              <a:defRPr sz="1400"/>
            </a:lvl2pPr>
            <a:lvl3pPr marL="914378" indent="0">
              <a:buNone/>
              <a:defRPr sz="1200"/>
            </a:lvl3pPr>
            <a:lvl4pPr marL="1371566" indent="0">
              <a:buNone/>
              <a:defRPr sz="1000"/>
            </a:lvl4pPr>
            <a:lvl5pPr marL="1828754" indent="0">
              <a:buNone/>
              <a:defRPr sz="1000"/>
            </a:lvl5pPr>
            <a:lvl6pPr marL="2285943" indent="0">
              <a:buNone/>
              <a:defRPr sz="1000"/>
            </a:lvl6pPr>
            <a:lvl7pPr marL="2743132"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97E9178-8E90-2940-AFD2-A88795EC0873}" type="datetimeFigureOut">
              <a:rPr lang="en-US" smtClean="0"/>
              <a:t>11/10/2022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C84363-7FCE-3944-9B7D-349461F7FF15}" type="slidenum">
              <a:rPr lang="en-US" smtClean="0"/>
              <a:t>‹#›</a:t>
            </a:fld>
            <a:endParaRPr lang="en-US"/>
          </a:p>
        </p:txBody>
      </p:sp>
    </p:spTree>
    <p:extLst>
      <p:ext uri="{BB962C8B-B14F-4D97-AF65-F5344CB8AC3E}">
        <p14:creationId xmlns:p14="http://schemas.microsoft.com/office/powerpoint/2010/main" val="28819638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9"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9" y="987430"/>
            <a:ext cx="6172201" cy="4873625"/>
          </a:xfrm>
        </p:spPr>
        <p:txBody>
          <a:bodyPr anchor="t"/>
          <a:lstStyle>
            <a:lvl1pPr marL="0" indent="0">
              <a:buNone/>
              <a:defRPr sz="3200"/>
            </a:lvl1pPr>
            <a:lvl2pPr marL="457189" indent="0">
              <a:buNone/>
              <a:defRPr sz="2800"/>
            </a:lvl2pPr>
            <a:lvl3pPr marL="914378" indent="0">
              <a:buNone/>
              <a:defRPr sz="2400"/>
            </a:lvl3pPr>
            <a:lvl4pPr marL="1371566" indent="0">
              <a:buNone/>
              <a:defRPr sz="2000"/>
            </a:lvl4pPr>
            <a:lvl5pPr marL="1828754" indent="0">
              <a:buNone/>
              <a:defRPr sz="2000"/>
            </a:lvl5pPr>
            <a:lvl6pPr marL="2285943" indent="0">
              <a:buNone/>
              <a:defRPr sz="2000"/>
            </a:lvl6pPr>
            <a:lvl7pPr marL="2743132" indent="0">
              <a:buNone/>
              <a:defRPr sz="2000"/>
            </a:lvl7pPr>
            <a:lvl8pPr marL="3200320" indent="0">
              <a:buNone/>
              <a:defRPr sz="2000"/>
            </a:lvl8pPr>
            <a:lvl9pPr marL="3657509"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9" y="2057400"/>
            <a:ext cx="3932239" cy="3811588"/>
          </a:xfrm>
        </p:spPr>
        <p:txBody>
          <a:bodyPr/>
          <a:lstStyle>
            <a:lvl1pPr marL="0" indent="0">
              <a:buNone/>
              <a:defRPr sz="1600"/>
            </a:lvl1pPr>
            <a:lvl2pPr marL="457189" indent="0">
              <a:buNone/>
              <a:defRPr sz="1400"/>
            </a:lvl2pPr>
            <a:lvl3pPr marL="914378" indent="0">
              <a:buNone/>
              <a:defRPr sz="1200"/>
            </a:lvl3pPr>
            <a:lvl4pPr marL="1371566" indent="0">
              <a:buNone/>
              <a:defRPr sz="1000"/>
            </a:lvl4pPr>
            <a:lvl5pPr marL="1828754" indent="0">
              <a:buNone/>
              <a:defRPr sz="1000"/>
            </a:lvl5pPr>
            <a:lvl6pPr marL="2285943" indent="0">
              <a:buNone/>
              <a:defRPr sz="1000"/>
            </a:lvl6pPr>
            <a:lvl7pPr marL="2743132"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97E9178-8E90-2940-AFD2-A88795EC0873}" type="datetimeFigureOut">
              <a:rPr lang="en-US" smtClean="0"/>
              <a:t>11/10/2022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C84363-7FCE-3944-9B7D-349461F7FF15}" type="slidenum">
              <a:rPr lang="en-US" smtClean="0"/>
              <a:t>‹#›</a:t>
            </a:fld>
            <a:endParaRPr lang="en-US"/>
          </a:p>
        </p:txBody>
      </p:sp>
    </p:spTree>
    <p:extLst>
      <p:ext uri="{BB962C8B-B14F-4D97-AF65-F5344CB8AC3E}">
        <p14:creationId xmlns:p14="http://schemas.microsoft.com/office/powerpoint/2010/main" val="8251360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7E9178-8E90-2940-AFD2-A88795EC0873}" type="datetimeFigureOut">
              <a:rPr lang="en-US" smtClean="0"/>
              <a:t>11/10/2022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C84363-7FCE-3944-9B7D-349461F7FF15}" type="slidenum">
              <a:rPr lang="en-US" smtClean="0"/>
              <a:t>‹#›</a:t>
            </a:fld>
            <a:endParaRPr lang="en-US"/>
          </a:p>
        </p:txBody>
      </p:sp>
    </p:spTree>
    <p:extLst>
      <p:ext uri="{BB962C8B-B14F-4D97-AF65-F5344CB8AC3E}">
        <p14:creationId xmlns:p14="http://schemas.microsoft.com/office/powerpoint/2010/main" val="38436246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3" y="365126"/>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3" y="365126"/>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7E9178-8E90-2940-AFD2-A88795EC0873}" type="datetimeFigureOut">
              <a:rPr lang="en-US" smtClean="0"/>
              <a:t>11/10/2022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C84363-7FCE-3944-9B7D-349461F7FF15}" type="slidenum">
              <a:rPr lang="en-US" smtClean="0"/>
              <a:t>‹#›</a:t>
            </a:fld>
            <a:endParaRPr lang="en-US"/>
          </a:p>
        </p:txBody>
      </p:sp>
    </p:spTree>
    <p:extLst>
      <p:ext uri="{BB962C8B-B14F-4D97-AF65-F5344CB8AC3E}">
        <p14:creationId xmlns:p14="http://schemas.microsoft.com/office/powerpoint/2010/main" val="1818219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D7F74D-E7C2-3B05-4F3F-3F2C43F4F0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DEC2124-A743-25FD-8B25-F1578555D9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3A0F8A-A885-A5FE-DB52-4CE95E652B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2A1153-0888-40FC-8945-2603ABE8BCBA}" type="datetimeFigureOut">
              <a:rPr lang="en-US" smtClean="0"/>
              <a:t>11/10/2022</a:t>
            </a:fld>
            <a:endParaRPr lang="en-US"/>
          </a:p>
        </p:txBody>
      </p:sp>
      <p:sp>
        <p:nvSpPr>
          <p:cNvPr id="5" name="Footer Placeholder 4">
            <a:extLst>
              <a:ext uri="{FF2B5EF4-FFF2-40B4-BE49-F238E27FC236}">
                <a16:creationId xmlns:a16="http://schemas.microsoft.com/office/drawing/2014/main" id="{972551C8-AC11-A7C5-D09D-340A288070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59688EC-AEDD-1C95-C37B-500209A1B0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262BE6-2509-428C-9522-421701885A3F}" type="slidenum">
              <a:rPr lang="en-US" smtClean="0"/>
              <a:t>‹#›</a:t>
            </a:fld>
            <a:endParaRPr lang="en-US"/>
          </a:p>
        </p:txBody>
      </p:sp>
    </p:spTree>
    <p:extLst>
      <p:ext uri="{BB962C8B-B14F-4D97-AF65-F5344CB8AC3E}">
        <p14:creationId xmlns:p14="http://schemas.microsoft.com/office/powerpoint/2010/main" val="42504789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9"/>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1" y="6356355"/>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7BC5C3-EE4F-458F-9825-6EAD43B128C9}" type="datetimeFigureOut">
              <a:rPr lang="en-US" smtClean="0"/>
              <a:t>11/10/2022</a:t>
            </a:fld>
            <a:endParaRPr lang="en-US"/>
          </a:p>
        </p:txBody>
      </p:sp>
      <p:sp>
        <p:nvSpPr>
          <p:cNvPr id="5" name="Footer Placeholder 4"/>
          <p:cNvSpPr>
            <a:spLocks noGrp="1"/>
          </p:cNvSpPr>
          <p:nvPr>
            <p:ph type="ftr" sz="quarter" idx="3"/>
          </p:nvPr>
        </p:nvSpPr>
        <p:spPr>
          <a:xfrm>
            <a:off x="4038601" y="6356355"/>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1" y="6356355"/>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08BEF6-66F3-4E49-BB9C-617D23FA0178}" type="slidenum">
              <a:rPr lang="en-US" smtClean="0"/>
              <a:t>‹#›</a:t>
            </a:fld>
            <a:endParaRPr lang="en-US"/>
          </a:p>
        </p:txBody>
      </p:sp>
    </p:spTree>
    <p:extLst>
      <p:ext uri="{BB962C8B-B14F-4D97-AF65-F5344CB8AC3E}">
        <p14:creationId xmlns:p14="http://schemas.microsoft.com/office/powerpoint/2010/main" val="16412683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9"/>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1" y="6356355"/>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7E9178-8E90-2940-AFD2-A88795EC0873}" type="datetimeFigureOut">
              <a:rPr lang="en-US" sz="1000" smtClean="0"/>
              <a:pPr/>
              <a:t>11/10/2022</a:t>
            </a:fld>
            <a:endParaRPr lang="en-US" sz="1000" dirty="0"/>
          </a:p>
        </p:txBody>
      </p:sp>
      <p:sp>
        <p:nvSpPr>
          <p:cNvPr id="5" name="Footer Placeholder 4"/>
          <p:cNvSpPr>
            <a:spLocks noGrp="1"/>
          </p:cNvSpPr>
          <p:nvPr>
            <p:ph type="ftr" sz="quarter" idx="3"/>
          </p:nvPr>
        </p:nvSpPr>
        <p:spPr>
          <a:xfrm>
            <a:off x="4038601" y="6356355"/>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1" y="6356355"/>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C84363-7FCE-3944-9B7D-349461F7FF15}" type="slidenum">
              <a:rPr lang="en-US" smtClean="0"/>
              <a:pPr/>
              <a:t>‹#›</a:t>
            </a:fld>
            <a:endParaRPr lang="en-US" dirty="0"/>
          </a:p>
        </p:txBody>
      </p:sp>
    </p:spTree>
    <p:extLst>
      <p:ext uri="{BB962C8B-B14F-4D97-AF65-F5344CB8AC3E}">
        <p14:creationId xmlns:p14="http://schemas.microsoft.com/office/powerpoint/2010/main" val="9392846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3.xml"/><Relationship Id="rId4" Type="http://schemas.openxmlformats.org/officeDocument/2006/relationships/image" Target="../media/image4.gif"/></Relationships>
</file>

<file path=ppt/slides/_rels/slide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2.emf"/><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2.emf"/><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emf"/><Relationship Id="rId1" Type="http://schemas.openxmlformats.org/officeDocument/2006/relationships/slideLayout" Target="../slideLayouts/slideLayout3.xml"/><Relationship Id="rId4" Type="http://schemas.openxmlformats.org/officeDocument/2006/relationships/image" Target="../media/image10.gif"/></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emf"/><Relationship Id="rId7" Type="http://schemas.microsoft.com/office/2007/relationships/hdphoto" Target="../media/hdphoto1.wdp"/><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21.jpg"/><Relationship Id="rId13" Type="http://schemas.openxmlformats.org/officeDocument/2006/relationships/image" Target="../media/image26.jpg"/><Relationship Id="rId18" Type="http://schemas.openxmlformats.org/officeDocument/2006/relationships/image" Target="../media/image31.png"/><Relationship Id="rId26" Type="http://schemas.openxmlformats.org/officeDocument/2006/relationships/image" Target="../media/image39.emf"/><Relationship Id="rId3" Type="http://schemas.openxmlformats.org/officeDocument/2006/relationships/image" Target="../media/image17.jpg"/><Relationship Id="rId21" Type="http://schemas.openxmlformats.org/officeDocument/2006/relationships/image" Target="../media/image34.jpg"/><Relationship Id="rId7" Type="http://schemas.openxmlformats.org/officeDocument/2006/relationships/image" Target="../media/image20.jpg"/><Relationship Id="rId12" Type="http://schemas.openxmlformats.org/officeDocument/2006/relationships/image" Target="../media/image25.jpg"/><Relationship Id="rId17" Type="http://schemas.openxmlformats.org/officeDocument/2006/relationships/image" Target="../media/image30.jpg"/><Relationship Id="rId25" Type="http://schemas.openxmlformats.org/officeDocument/2006/relationships/image" Target="../media/image38.emf"/><Relationship Id="rId2" Type="http://schemas.openxmlformats.org/officeDocument/2006/relationships/notesSlide" Target="../notesSlides/notesSlide3.xml"/><Relationship Id="rId16" Type="http://schemas.openxmlformats.org/officeDocument/2006/relationships/image" Target="../media/image29.jpg"/><Relationship Id="rId20" Type="http://schemas.openxmlformats.org/officeDocument/2006/relationships/image" Target="../media/image33.png"/><Relationship Id="rId29" Type="http://schemas.openxmlformats.org/officeDocument/2006/relationships/image" Target="../media/image42.emf"/><Relationship Id="rId1" Type="http://schemas.openxmlformats.org/officeDocument/2006/relationships/slideLayout" Target="../slideLayouts/slideLayout6.xml"/><Relationship Id="rId6" Type="http://schemas.openxmlformats.org/officeDocument/2006/relationships/image" Target="../media/image19.jpg"/><Relationship Id="rId11" Type="http://schemas.openxmlformats.org/officeDocument/2006/relationships/image" Target="../media/image24.jpg"/><Relationship Id="rId24" Type="http://schemas.openxmlformats.org/officeDocument/2006/relationships/image" Target="../media/image37.emf"/><Relationship Id="rId5" Type="http://schemas.openxmlformats.org/officeDocument/2006/relationships/image" Target="../media/image18.jpg"/><Relationship Id="rId15" Type="http://schemas.openxmlformats.org/officeDocument/2006/relationships/image" Target="../media/image28.png"/><Relationship Id="rId23" Type="http://schemas.openxmlformats.org/officeDocument/2006/relationships/image" Target="../media/image36.emf"/><Relationship Id="rId28" Type="http://schemas.openxmlformats.org/officeDocument/2006/relationships/image" Target="../media/image41.emf"/><Relationship Id="rId10" Type="http://schemas.openxmlformats.org/officeDocument/2006/relationships/image" Target="../media/image23.jpg"/><Relationship Id="rId19" Type="http://schemas.openxmlformats.org/officeDocument/2006/relationships/image" Target="../media/image32.jpg"/><Relationship Id="rId4" Type="http://schemas.openxmlformats.org/officeDocument/2006/relationships/image" Target="../media/image2.emf"/><Relationship Id="rId9" Type="http://schemas.openxmlformats.org/officeDocument/2006/relationships/image" Target="../media/image22.jpg"/><Relationship Id="rId14" Type="http://schemas.openxmlformats.org/officeDocument/2006/relationships/image" Target="../media/image27.png"/><Relationship Id="rId22" Type="http://schemas.openxmlformats.org/officeDocument/2006/relationships/image" Target="../media/image35.png"/><Relationship Id="rId27" Type="http://schemas.openxmlformats.org/officeDocument/2006/relationships/image" Target="../media/image40.emf"/></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43.gif"/><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45.gif"/><Relationship Id="rId4" Type="http://schemas.openxmlformats.org/officeDocument/2006/relationships/image" Target="../media/image44.png"/></Relationships>
</file>

<file path=ppt/slides/_rels/slide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47.gif"/><Relationship Id="rId4" Type="http://schemas.openxmlformats.org/officeDocument/2006/relationships/image" Target="../media/image46.png"/></Relationships>
</file>

<file path=ppt/slides/_rels/slide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49.gif"/><Relationship Id="rId4" Type="http://schemas.openxmlformats.org/officeDocument/2006/relationships/image" Target="../media/image4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image" Target="../media/image51.png"/></Relationships>
</file>

<file path=ppt/slides/_rels/slide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52.png"/></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1.xml"/><Relationship Id="rId1" Type="http://schemas.openxmlformats.org/officeDocument/2006/relationships/slideLayout" Target="../slideLayouts/slideLayout14.xml"/><Relationship Id="rId5" Type="http://schemas.openxmlformats.org/officeDocument/2006/relationships/image" Target="../media/image54.png"/><Relationship Id="rId4" Type="http://schemas.openxmlformats.org/officeDocument/2006/relationships/image" Target="../media/image53.gif"/></Relationships>
</file>

<file path=ppt/slides/_rels/slide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2.xml"/><Relationship Id="rId1" Type="http://schemas.openxmlformats.org/officeDocument/2006/relationships/slideLayout" Target="../slideLayouts/slideLayout14.xml"/><Relationship Id="rId5" Type="http://schemas.openxmlformats.org/officeDocument/2006/relationships/image" Target="../media/image56.png"/><Relationship Id="rId4" Type="http://schemas.openxmlformats.org/officeDocument/2006/relationships/image" Target="../media/image55.gif"/></Relationships>
</file>

<file path=ppt/slides/_rels/slide1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3.xml"/><Relationship Id="rId1" Type="http://schemas.openxmlformats.org/officeDocument/2006/relationships/slideLayout" Target="../slideLayouts/slideLayout14.xml"/><Relationship Id="rId5" Type="http://schemas.openxmlformats.org/officeDocument/2006/relationships/image" Target="../media/image58.png"/><Relationship Id="rId4" Type="http://schemas.openxmlformats.org/officeDocument/2006/relationships/image" Target="../media/image57.gif"/></Relationships>
</file>

<file path=ppt/slides/_rels/slide2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5.xml"/><Relationship Id="rId1" Type="http://schemas.openxmlformats.org/officeDocument/2006/relationships/slideLayout" Target="../slideLayouts/slideLayout14.xml"/><Relationship Id="rId5" Type="http://schemas.openxmlformats.org/officeDocument/2006/relationships/image" Target="../media/image61.png"/><Relationship Id="rId4" Type="http://schemas.openxmlformats.org/officeDocument/2006/relationships/image" Target="../media/image60.gif"/></Relationships>
</file>

<file path=ppt/slides/_rels/slide2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6.xml"/><Relationship Id="rId1" Type="http://schemas.openxmlformats.org/officeDocument/2006/relationships/slideLayout" Target="../slideLayouts/slideLayout14.xml"/><Relationship Id="rId5" Type="http://schemas.openxmlformats.org/officeDocument/2006/relationships/image" Target="../media/image63.png"/><Relationship Id="rId4" Type="http://schemas.openxmlformats.org/officeDocument/2006/relationships/image" Target="../media/image62.gif"/></Relationships>
</file>

<file path=ppt/slides/_rels/slide2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7.xml"/><Relationship Id="rId1" Type="http://schemas.openxmlformats.org/officeDocument/2006/relationships/slideLayout" Target="../slideLayouts/slideLayout14.xml"/><Relationship Id="rId5" Type="http://schemas.openxmlformats.org/officeDocument/2006/relationships/image" Target="../media/image65.png"/><Relationship Id="rId4" Type="http://schemas.openxmlformats.org/officeDocument/2006/relationships/image" Target="../media/image64.gif"/></Relationships>
</file>

<file path=ppt/slides/_rels/slide2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8.xml"/><Relationship Id="rId1" Type="http://schemas.openxmlformats.org/officeDocument/2006/relationships/slideLayout" Target="../slideLayouts/slideLayout14.xml"/><Relationship Id="rId4" Type="http://schemas.openxmlformats.org/officeDocument/2006/relationships/image" Target="../media/image6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A8ABD6B-7B66-4E27-849B-9E2DCC16863C}"/>
              </a:ext>
            </a:extLst>
          </p:cNvPr>
          <p:cNvPicPr>
            <a:picLocks noChangeAspect="1"/>
          </p:cNvPicPr>
          <p:nvPr/>
        </p:nvPicPr>
        <p:blipFill rotWithShape="1">
          <a:blip r:embed="rId3"/>
          <a:srcRect l="5426" t="12454" r="1439" b="8964"/>
          <a:stretch/>
        </p:blipFill>
        <p:spPr>
          <a:xfrm>
            <a:off x="0" y="-1"/>
            <a:ext cx="12192000" cy="6858001"/>
          </a:xfrm>
          <a:prstGeom prst="rect">
            <a:avLst/>
          </a:prstGeom>
        </p:spPr>
      </p:pic>
      <p:pic>
        <p:nvPicPr>
          <p:cNvPr id="4" name="Picture 3">
            <a:extLst>
              <a:ext uri="{FF2B5EF4-FFF2-40B4-BE49-F238E27FC236}">
                <a16:creationId xmlns:a16="http://schemas.microsoft.com/office/drawing/2014/main" id="{75CC46A0-83DC-284A-817E-1A34FA0C836D}"/>
              </a:ext>
            </a:extLst>
          </p:cNvPr>
          <p:cNvPicPr>
            <a:picLocks noChangeAspect="1"/>
          </p:cNvPicPr>
          <p:nvPr/>
        </p:nvPicPr>
        <p:blipFill>
          <a:blip r:embed="rId4" cstate="print">
            <a:clrChange>
              <a:clrFrom>
                <a:srgbClr val="000000">
                  <a:alpha val="0"/>
                </a:srgbClr>
              </a:clrFrom>
              <a:clrTo>
                <a:srgbClr val="000000">
                  <a:alpha val="0"/>
                </a:srgbClr>
              </a:clrTo>
            </a:clrChange>
            <a:extLst>
              <a:ext uri="{28A0092B-C50C-407E-A947-70E740481C1C}">
                <a14:useLocalDpi xmlns:a14="http://schemas.microsoft.com/office/drawing/2010/main"/>
              </a:ext>
            </a:extLst>
          </a:blip>
          <a:stretch>
            <a:fillRect/>
          </a:stretch>
        </p:blipFill>
        <p:spPr>
          <a:xfrm>
            <a:off x="6709611" y="383056"/>
            <a:ext cx="5283675" cy="763422"/>
          </a:xfrm>
          <a:prstGeom prst="rect">
            <a:avLst/>
          </a:prstGeom>
        </p:spPr>
      </p:pic>
      <p:sp>
        <p:nvSpPr>
          <p:cNvPr id="2" name="TextBox 1">
            <a:extLst>
              <a:ext uri="{FF2B5EF4-FFF2-40B4-BE49-F238E27FC236}">
                <a16:creationId xmlns:a16="http://schemas.microsoft.com/office/drawing/2014/main" id="{95A9CD61-67F4-479D-8038-92BFB72C6892}"/>
              </a:ext>
            </a:extLst>
          </p:cNvPr>
          <p:cNvSpPr txBox="1"/>
          <p:nvPr/>
        </p:nvSpPr>
        <p:spPr>
          <a:xfrm>
            <a:off x="7931542" y="1931636"/>
            <a:ext cx="416590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Soleil" panose="00000500000000000000" pitchFamily="50" charset="0"/>
                <a:ea typeface="+mn-ea"/>
                <a:cs typeface="+mn-cs"/>
              </a:rPr>
              <a:t>2023 New Products</a:t>
            </a:r>
          </a:p>
        </p:txBody>
      </p:sp>
    </p:spTree>
    <p:extLst>
      <p:ext uri="{BB962C8B-B14F-4D97-AF65-F5344CB8AC3E}">
        <p14:creationId xmlns:p14="http://schemas.microsoft.com/office/powerpoint/2010/main" val="1637529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2F652-86A3-E542-B7DD-03F40B0A22FF}"/>
              </a:ext>
            </a:extLst>
          </p:cNvPr>
          <p:cNvSpPr>
            <a:spLocks noGrp="1"/>
          </p:cNvSpPr>
          <p:nvPr>
            <p:ph type="title"/>
          </p:nvPr>
        </p:nvSpPr>
        <p:spPr>
          <a:xfrm>
            <a:off x="1524000" y="6339840"/>
            <a:ext cx="9144000" cy="518160"/>
          </a:xfrm>
          <a:solidFill>
            <a:srgbClr val="FF81D5"/>
          </a:solidFill>
        </p:spPr>
        <p:txBody>
          <a:bodyPr anchor="ctr" anchorCtr="0">
            <a:normAutofit/>
          </a:bodyPr>
          <a:lstStyle/>
          <a:p>
            <a:r>
              <a:rPr lang="en-US" sz="2200" dirty="0">
                <a:solidFill>
                  <a:schemeClr val="bg1"/>
                </a:solidFill>
              </a:rPr>
              <a:t>  Shea Sugar Scrub: Destination</a:t>
            </a:r>
          </a:p>
        </p:txBody>
      </p:sp>
      <p:pic>
        <p:nvPicPr>
          <p:cNvPr id="7" name="Picture 6">
            <a:extLst>
              <a:ext uri="{FF2B5EF4-FFF2-40B4-BE49-F238E27FC236}">
                <a16:creationId xmlns:a16="http://schemas.microsoft.com/office/drawing/2014/main" id="{14068FE3-C948-3145-8455-B4462F745BCA}"/>
              </a:ext>
            </a:extLst>
          </p:cNvPr>
          <p:cNvPicPr>
            <a:picLocks noChangeAspect="1"/>
          </p:cNvPicPr>
          <p:nvPr/>
        </p:nvPicPr>
        <p:blipFill>
          <a:blip r:embed="rId2" cstate="screen">
            <a:clrChange>
              <a:clrFrom>
                <a:srgbClr val="000000">
                  <a:alpha val="0"/>
                </a:srgbClr>
              </a:clrFrom>
              <a:clrTo>
                <a:srgbClr val="000000">
                  <a:alpha val="0"/>
                </a:srgbClr>
              </a:clrTo>
            </a:clrChange>
            <a:extLst>
              <a:ext uri="{28A0092B-C50C-407E-A947-70E740481C1C}">
                <a14:useLocalDpi xmlns:a14="http://schemas.microsoft.com/office/drawing/2010/main"/>
              </a:ext>
            </a:extLst>
          </a:blip>
          <a:stretch>
            <a:fillRect/>
          </a:stretch>
        </p:blipFill>
        <p:spPr>
          <a:xfrm>
            <a:off x="9032024" y="6494080"/>
            <a:ext cx="1451204" cy="209680"/>
          </a:xfrm>
          <a:prstGeom prst="rect">
            <a:avLst/>
          </a:prstGeom>
        </p:spPr>
      </p:pic>
      <p:sp>
        <p:nvSpPr>
          <p:cNvPr id="8" name="TextBox 7">
            <a:extLst>
              <a:ext uri="{FF2B5EF4-FFF2-40B4-BE49-F238E27FC236}">
                <a16:creationId xmlns:a16="http://schemas.microsoft.com/office/drawing/2014/main" id="{0317AE64-FE84-7F4E-BCAE-B7A34F8B5CAA}"/>
              </a:ext>
            </a:extLst>
          </p:cNvPr>
          <p:cNvSpPr txBox="1"/>
          <p:nvPr/>
        </p:nvSpPr>
        <p:spPr>
          <a:xfrm>
            <a:off x="6267462" y="6494080"/>
            <a:ext cx="2764563" cy="261610"/>
          </a:xfrm>
          <a:prstGeom prst="rect">
            <a:avLst/>
          </a:prstGeom>
          <a:noFill/>
          <a:ln w="3175">
            <a:noFill/>
          </a:ln>
        </p:spPr>
        <p:txBody>
          <a:bodyPr vert="horz" wrap="square"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Soleil Lt" panose="02000503000000020003" pitchFamily="2" charset="77"/>
                <a:ea typeface="+mn-ea"/>
                <a:cs typeface="+mn-cs"/>
              </a:rPr>
              <a:t>CONFIDENTIAL INFORMATION   |</a:t>
            </a:r>
          </a:p>
        </p:txBody>
      </p:sp>
      <p:sp>
        <p:nvSpPr>
          <p:cNvPr id="9" name="TextBox 8">
            <a:extLst>
              <a:ext uri="{FF2B5EF4-FFF2-40B4-BE49-F238E27FC236}">
                <a16:creationId xmlns:a16="http://schemas.microsoft.com/office/drawing/2014/main" id="{693AF43B-BA41-1941-B536-1665054C1FA5}"/>
              </a:ext>
            </a:extLst>
          </p:cNvPr>
          <p:cNvSpPr txBox="1"/>
          <p:nvPr/>
        </p:nvSpPr>
        <p:spPr>
          <a:xfrm>
            <a:off x="1804002" y="2035466"/>
            <a:ext cx="232422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lumMod val="65000"/>
                    <a:lumOff val="35000"/>
                  </a:prstClr>
                </a:solidFill>
                <a:effectLst/>
                <a:uLnTx/>
                <a:uFillTx/>
                <a:latin typeface="Albany" pitchFamily="2" charset="77"/>
                <a:ea typeface="+mn-ea"/>
                <a:cs typeface="+mn-cs"/>
              </a:rPr>
              <a:t>Benefits</a:t>
            </a:r>
          </a:p>
        </p:txBody>
      </p:sp>
      <p:sp>
        <p:nvSpPr>
          <p:cNvPr id="15" name="TextBox 14">
            <a:extLst>
              <a:ext uri="{FF2B5EF4-FFF2-40B4-BE49-F238E27FC236}">
                <a16:creationId xmlns:a16="http://schemas.microsoft.com/office/drawing/2014/main" id="{95AD438D-75AB-A24B-BEAE-C3AC5F5FE109}"/>
              </a:ext>
            </a:extLst>
          </p:cNvPr>
          <p:cNvSpPr txBox="1"/>
          <p:nvPr/>
        </p:nvSpPr>
        <p:spPr>
          <a:xfrm>
            <a:off x="1829888" y="562748"/>
            <a:ext cx="4596681" cy="1261884"/>
          </a:xfrm>
          <a:prstGeom prst="rect">
            <a:avLst/>
          </a:prstGeom>
          <a:noFill/>
        </p:spPr>
        <p:txBody>
          <a:bodyPr wrap="square" rtlCol="0">
            <a:spAutoFit/>
          </a:bodyPr>
          <a:lstStyle/>
          <a:p>
            <a:pPr marL="0" marR="0" lvl="0" indent="0" algn="l" defTabSz="457200" rtl="0" eaLnBrk="1" fontAlgn="base"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81D6"/>
                </a:solidFill>
                <a:effectLst/>
                <a:uLnTx/>
                <a:uFillTx/>
                <a:latin typeface="Soleil" panose="02000503030000020004"/>
                <a:ea typeface="+mn-ea"/>
                <a:cs typeface="+mn-cs"/>
              </a:rPr>
              <a:t>Bikini Reef Sugar Scrub</a:t>
            </a:r>
            <a:r>
              <a:rPr kumimoji="0" lang="en-US" sz="2000" b="0" i="0" u="none" strike="noStrike" kern="1200" cap="none" spc="0" normalizeH="0" baseline="0" noProof="0" dirty="0">
                <a:ln>
                  <a:noFill/>
                </a:ln>
                <a:solidFill>
                  <a:srgbClr val="000000"/>
                </a:solidFill>
                <a:effectLst/>
                <a:uLnTx/>
                <a:uFillTx/>
                <a:latin typeface="Soleil" panose="02000503030000020004"/>
                <a:ea typeface="+mn-ea"/>
                <a:cs typeface="+mn-cs"/>
              </a:rPr>
              <a:t>​</a:t>
            </a:r>
            <a:endParaRPr kumimoji="0" lang="en-US" sz="20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endParaRPr>
          </a:p>
          <a:p>
            <a:pPr marL="0" marR="0" lvl="0" indent="0" algn="l" defTabSz="457200" rtl="0" eaLnBrk="1" fontAlgn="base"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959"/>
                </a:solidFill>
                <a:effectLst/>
                <a:uLnTx/>
                <a:uFillTx/>
                <a:latin typeface="Soleil Lt" panose="02000503000000020003"/>
                <a:ea typeface="+mn-ea"/>
                <a:cs typeface="+mn-cs"/>
              </a:rPr>
              <a:t>Treat skin to a sweet escape with Bikini Reef Shea Sugar Scrub. Notes of pink sugar and hibiscus take your senses on tropical vacation while lotus flower and sea kelp help improve look and feel of dry skin. </a:t>
            </a:r>
            <a:endParaRPr kumimoji="0" lang="en-US" sz="14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endParaRPr>
          </a:p>
        </p:txBody>
      </p:sp>
      <p:sp>
        <p:nvSpPr>
          <p:cNvPr id="17" name="TextBox 16">
            <a:extLst>
              <a:ext uri="{FF2B5EF4-FFF2-40B4-BE49-F238E27FC236}">
                <a16:creationId xmlns:a16="http://schemas.microsoft.com/office/drawing/2014/main" id="{1D21199F-F15F-854C-96D7-17565479A8CC}"/>
              </a:ext>
            </a:extLst>
          </p:cNvPr>
          <p:cNvSpPr txBox="1"/>
          <p:nvPr/>
        </p:nvSpPr>
        <p:spPr>
          <a:xfrm>
            <a:off x="1802735" y="2544676"/>
            <a:ext cx="4596867" cy="1754326"/>
          </a:xfrm>
          <a:prstGeom prst="rect">
            <a:avLst/>
          </a:prstGeom>
          <a:noFill/>
        </p:spPr>
        <p:txBody>
          <a:bodyPr wrap="square">
            <a:spAutoFit/>
          </a:bodyPr>
          <a:lstStyle/>
          <a:p>
            <a:pPr marL="0" marR="0" lvl="0" indent="0" algn="l" defTabSz="457200" rtl="0" eaLnBrk="1" fontAlgn="base"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81D6"/>
                </a:solidFill>
                <a:effectLst/>
                <a:uLnTx/>
                <a:uFillTx/>
                <a:latin typeface="Soleil Xb" panose="02000503030000020004"/>
                <a:ea typeface="+mn-ea"/>
                <a:cs typeface="+mn-cs"/>
              </a:rPr>
              <a:t>LOTUS FLOWER </a:t>
            </a:r>
            <a:r>
              <a:rPr kumimoji="0" lang="en-US" sz="1200" b="0" i="0" u="none" strike="noStrike" kern="1200" cap="none" spc="0" normalizeH="0" baseline="0" noProof="0" dirty="0">
                <a:ln>
                  <a:noFill/>
                </a:ln>
                <a:solidFill>
                  <a:srgbClr val="595959"/>
                </a:solidFill>
                <a:effectLst/>
                <a:uLnTx/>
                <a:uFillTx/>
                <a:latin typeface="Soleil Lt" panose="02000503000000020003"/>
                <a:ea typeface="+mn-ea"/>
                <a:cs typeface="+mn-cs"/>
              </a:rPr>
              <a:t>is a natural antibacterial that contains skin balancing properties and helps improve the look and feel of dry skin.</a:t>
            </a:r>
            <a:endParaRPr kumimoji="0" lang="en-US" sz="1200" b="0" i="0" u="none" strike="noStrike" kern="1200" cap="none" spc="0" normalizeH="0" baseline="0" noProof="0" dirty="0">
              <a:ln>
                <a:noFill/>
              </a:ln>
              <a:solidFill>
                <a:srgbClr val="000000"/>
              </a:solidFill>
              <a:effectLst/>
              <a:uLnTx/>
              <a:uFillTx/>
              <a:latin typeface="Soleil Lt" panose="02000503000000020003"/>
              <a:ea typeface="+mn-ea"/>
              <a:cs typeface="+mn-cs"/>
            </a:endParaRPr>
          </a:p>
          <a:p>
            <a:pPr marL="0" marR="0" lvl="0" indent="0" algn="l" defTabSz="457200" rtl="0" eaLnBrk="1" fontAlgn="base"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endParaRPr>
          </a:p>
          <a:p>
            <a:pPr marL="0" marR="0" lvl="0" indent="0" algn="l" defTabSz="457200" rtl="0" eaLnBrk="1" fontAlgn="base"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81D6"/>
                </a:solidFill>
                <a:effectLst/>
                <a:uLnTx/>
                <a:uFillTx/>
                <a:latin typeface="Soleil Xb" panose="02000503030000020004"/>
                <a:ea typeface="+mn-ea"/>
                <a:cs typeface="+mn-cs"/>
              </a:rPr>
              <a:t>SEA KELP </a:t>
            </a:r>
            <a:r>
              <a:rPr kumimoji="0" lang="en-US" sz="1200" b="0" i="0" u="none" strike="noStrike" kern="1200" cap="none" spc="0" normalizeH="0" baseline="0" noProof="0" dirty="0">
                <a:ln>
                  <a:noFill/>
                </a:ln>
                <a:solidFill>
                  <a:srgbClr val="595959"/>
                </a:solidFill>
                <a:effectLst/>
                <a:uLnTx/>
                <a:uFillTx/>
                <a:latin typeface="Soleil Lt" panose="02000503000000020003"/>
                <a:ea typeface="+mn-ea"/>
                <a:cs typeface="+mn-cs"/>
              </a:rPr>
              <a:t>contains vitamins, minerals, antioxidants and essential fatty acids that hydrate and nourish skin. It is known to provide anti-aging and anti-inflammatory benefits.</a:t>
            </a:r>
            <a:r>
              <a:rPr kumimoji="0" lang="en-US" sz="1200" b="0" i="0" u="none" strike="noStrike" kern="1200" cap="none" spc="0" normalizeH="0" baseline="0" noProof="0" dirty="0">
                <a:ln>
                  <a:noFill/>
                </a:ln>
                <a:solidFill>
                  <a:srgbClr val="000000"/>
                </a:solidFill>
                <a:effectLst/>
                <a:uLnTx/>
                <a:uFillTx/>
                <a:latin typeface="Soleil Lt" panose="02000503000000020003"/>
                <a:ea typeface="+mn-ea"/>
                <a:cs typeface="+mn-cs"/>
              </a:rPr>
              <a:t>​</a:t>
            </a:r>
          </a:p>
          <a:p>
            <a:pPr marL="0" marR="0" lvl="0" indent="0" algn="l" defTabSz="457200" rtl="0" eaLnBrk="1" fontAlgn="base"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endParaRPr>
          </a:p>
          <a:p>
            <a:pPr marL="0" marR="0" lvl="0" indent="0" algn="l" defTabSz="457200" rtl="0" eaLnBrk="1" fontAlgn="base"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81D6"/>
                </a:solidFill>
                <a:effectLst/>
                <a:uLnTx/>
                <a:uFillTx/>
                <a:latin typeface="Soleil Xb" panose="02000503030000020004"/>
                <a:ea typeface="+mn-ea"/>
                <a:cs typeface="+mn-cs"/>
              </a:rPr>
              <a:t>SHEA</a:t>
            </a:r>
            <a:r>
              <a:rPr kumimoji="0" lang="en-US" sz="1200" b="1" i="0" u="none" strike="noStrike" kern="1200" cap="none" spc="0" normalizeH="0" baseline="0" noProof="0" dirty="0">
                <a:ln>
                  <a:noFill/>
                </a:ln>
                <a:solidFill>
                  <a:srgbClr val="FF557E"/>
                </a:solidFill>
                <a:effectLst/>
                <a:uLnTx/>
                <a:uFillTx/>
                <a:latin typeface="Soleil Xb" panose="02000503030000020004"/>
                <a:ea typeface="+mn-ea"/>
                <a:cs typeface="+mn-cs"/>
              </a:rPr>
              <a:t> </a:t>
            </a:r>
            <a:r>
              <a:rPr kumimoji="0" lang="en-US" sz="1200" b="1" i="0" u="none" strike="noStrike" kern="1200" cap="none" spc="0" normalizeH="0" baseline="0" noProof="0" dirty="0">
                <a:ln>
                  <a:noFill/>
                </a:ln>
                <a:solidFill>
                  <a:srgbClr val="FF81D6"/>
                </a:solidFill>
                <a:effectLst/>
                <a:uLnTx/>
                <a:uFillTx/>
                <a:latin typeface="Soleil Xb" panose="02000503030000020004"/>
                <a:ea typeface="+mn-ea"/>
                <a:cs typeface="+mn-cs"/>
              </a:rPr>
              <a:t>BUTTER</a:t>
            </a:r>
            <a:r>
              <a:rPr kumimoji="0" lang="en-US" sz="1200" b="1" i="0" u="none" strike="noStrike" kern="1200" cap="none" spc="0" normalizeH="0" baseline="0" noProof="0" dirty="0">
                <a:ln>
                  <a:noFill/>
                </a:ln>
                <a:solidFill>
                  <a:srgbClr val="FF557E"/>
                </a:solidFill>
                <a:effectLst/>
                <a:uLnTx/>
                <a:uFillTx/>
                <a:latin typeface="Soleil Xb" panose="02000503030000020004"/>
                <a:ea typeface="+mn-ea"/>
                <a:cs typeface="+mn-cs"/>
              </a:rPr>
              <a:t> </a:t>
            </a:r>
            <a:r>
              <a:rPr kumimoji="0" lang="en-US" sz="1200" b="0" i="0" u="none" strike="noStrike" kern="1200" cap="none" spc="0" normalizeH="0" baseline="0" noProof="0" dirty="0">
                <a:ln>
                  <a:noFill/>
                </a:ln>
                <a:solidFill>
                  <a:srgbClr val="595959"/>
                </a:solidFill>
                <a:effectLst/>
                <a:uLnTx/>
                <a:uFillTx/>
                <a:latin typeface="Soleil Lt" panose="02000503000000020003"/>
                <a:ea typeface="+mn-ea"/>
                <a:cs typeface="+mn-cs"/>
              </a:rPr>
              <a:t>is known to deeply moisturize, nourish and soften skin while helping to promote elasticity.</a:t>
            </a:r>
            <a:endParaRPr kumimoji="0" lang="en-US" sz="12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endParaRPr>
          </a:p>
        </p:txBody>
      </p:sp>
      <p:sp>
        <p:nvSpPr>
          <p:cNvPr id="20" name="Rectangle 19">
            <a:extLst>
              <a:ext uri="{FF2B5EF4-FFF2-40B4-BE49-F238E27FC236}">
                <a16:creationId xmlns:a16="http://schemas.microsoft.com/office/drawing/2014/main" id="{7AA94412-C60F-EA49-91B8-F6EDD3F9F83A}"/>
              </a:ext>
            </a:extLst>
          </p:cNvPr>
          <p:cNvSpPr/>
          <p:nvPr/>
        </p:nvSpPr>
        <p:spPr>
          <a:xfrm>
            <a:off x="6553200" y="0"/>
            <a:ext cx="4114800" cy="6339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7008D017-F3E4-AB4F-8DC1-F193781E30C9}"/>
              </a:ext>
            </a:extLst>
          </p:cNvPr>
          <p:cNvSpPr/>
          <p:nvPr/>
        </p:nvSpPr>
        <p:spPr>
          <a:xfrm>
            <a:off x="1737042" y="4899562"/>
            <a:ext cx="4530419" cy="1246447"/>
          </a:xfrm>
          <a:prstGeom prst="rect">
            <a:avLst/>
          </a:prstGeom>
          <a:solidFill>
            <a:srgbClr val="FBF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36B23BC2-A6B2-EC44-B25A-DD057A6CA93A}"/>
              </a:ext>
            </a:extLst>
          </p:cNvPr>
          <p:cNvSpPr txBox="1"/>
          <p:nvPr/>
        </p:nvSpPr>
        <p:spPr>
          <a:xfrm>
            <a:off x="1784640" y="4756924"/>
            <a:ext cx="2414821"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65000"/>
                    <a:lumOff val="35000"/>
                  </a:prstClr>
                </a:solidFill>
                <a:effectLst/>
                <a:uLnTx/>
                <a:uFillTx/>
                <a:latin typeface="Albany" pitchFamily="2" charset="77"/>
                <a:ea typeface="+mn-ea"/>
                <a:cs typeface="+mn-cs"/>
              </a:rPr>
              <a:t>Scent Profile </a:t>
            </a:r>
          </a:p>
        </p:txBody>
      </p:sp>
      <p:sp>
        <p:nvSpPr>
          <p:cNvPr id="23" name="TextBox 22">
            <a:extLst>
              <a:ext uri="{FF2B5EF4-FFF2-40B4-BE49-F238E27FC236}">
                <a16:creationId xmlns:a16="http://schemas.microsoft.com/office/drawing/2014/main" id="{A5858DD0-81D1-C54C-8CA4-8A6A4AAB79B8}"/>
              </a:ext>
            </a:extLst>
          </p:cNvPr>
          <p:cNvSpPr txBox="1"/>
          <p:nvPr/>
        </p:nvSpPr>
        <p:spPr>
          <a:xfrm>
            <a:off x="1786823" y="5299229"/>
            <a:ext cx="1530459"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lumMod val="65000"/>
                    <a:lumOff val="35000"/>
                  </a:prstClr>
                </a:solidFill>
                <a:effectLst/>
                <a:uLnTx/>
                <a:uFillTx/>
                <a:latin typeface="Soleil" panose="02000503030000020004" pitchFamily="2" charset="77"/>
                <a:ea typeface="+mn-ea"/>
                <a:cs typeface="+mn-cs"/>
              </a:rPr>
              <a:t>TOP: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Soleil Lt" pitchFamily="2" charset="77"/>
                <a:ea typeface="Microsoft JhengHei Light" panose="020B0304030504040204" pitchFamily="34" charset="-120"/>
                <a:cs typeface="Arial" panose="020B0604020202020204" pitchFamily="34" charset="0"/>
              </a:rPr>
              <a:t>Orange Blossom Apple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Soleil Lt" pitchFamily="2" charset="77"/>
                <a:ea typeface="Microsoft JhengHei Light" panose="020B0304030504040204" pitchFamily="34" charset="-120"/>
                <a:cs typeface="Arial" panose="020B0604020202020204" pitchFamily="34" charset="0"/>
              </a:rPr>
              <a:t>Berry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Soleil Lt" pitchFamily="2" charset="77"/>
                <a:ea typeface="Microsoft JhengHei Light" panose="020B0304030504040204" pitchFamily="34" charset="-120"/>
                <a:cs typeface="Arial" panose="020B0604020202020204" pitchFamily="34" charset="0"/>
              </a:rPr>
              <a:t>Hibiscus</a:t>
            </a:r>
          </a:p>
        </p:txBody>
      </p:sp>
      <p:cxnSp>
        <p:nvCxnSpPr>
          <p:cNvPr id="24" name="Straight Connector 23">
            <a:extLst>
              <a:ext uri="{FF2B5EF4-FFF2-40B4-BE49-F238E27FC236}">
                <a16:creationId xmlns:a16="http://schemas.microsoft.com/office/drawing/2014/main" id="{861B5259-F1B4-524A-9244-BD67CD101FEE}"/>
              </a:ext>
            </a:extLst>
          </p:cNvPr>
          <p:cNvCxnSpPr/>
          <p:nvPr/>
        </p:nvCxnSpPr>
        <p:spPr>
          <a:xfrm>
            <a:off x="3351629" y="5357484"/>
            <a:ext cx="0" cy="64633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542299C-C34E-5844-9383-D9DAEBF5584D}"/>
              </a:ext>
            </a:extLst>
          </p:cNvPr>
          <p:cNvCxnSpPr/>
          <p:nvPr/>
        </p:nvCxnSpPr>
        <p:spPr>
          <a:xfrm>
            <a:off x="4592813" y="5357484"/>
            <a:ext cx="0" cy="64633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FEFBF52A-0D16-D946-B8F6-F46391D3EAAD}"/>
              </a:ext>
            </a:extLst>
          </p:cNvPr>
          <p:cNvSpPr txBox="1"/>
          <p:nvPr/>
        </p:nvSpPr>
        <p:spPr>
          <a:xfrm>
            <a:off x="3365918" y="5299229"/>
            <a:ext cx="1283455"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lumMod val="65000"/>
                    <a:lumOff val="35000"/>
                  </a:prstClr>
                </a:solidFill>
                <a:effectLst/>
                <a:uLnTx/>
                <a:uFillTx/>
                <a:latin typeface="Soleil" panose="02000503030000020004" pitchFamily="2" charset="77"/>
                <a:ea typeface="+mn-ea"/>
                <a:cs typeface="+mn-cs"/>
              </a:rPr>
              <a:t>MIDDLE: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Soleil Lt" pitchFamily="2" charset="77"/>
                <a:ea typeface="Microsoft JhengHei Light" panose="020B0304030504040204" pitchFamily="34" charset="-120"/>
                <a:cs typeface="Arial" panose="020B0604020202020204" pitchFamily="34" charset="0"/>
              </a:rPr>
              <a:t>Coconut Water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Soleil Lt" pitchFamily="2" charset="77"/>
                <a:ea typeface="Microsoft JhengHei Light" panose="020B0304030504040204" pitchFamily="34" charset="-120"/>
                <a:cs typeface="Arial" panose="020B0604020202020204" pitchFamily="34" charset="0"/>
              </a:rPr>
              <a:t>Pink Sugar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Soleil Lt" pitchFamily="2" charset="77"/>
                <a:ea typeface="Microsoft JhengHei Light" panose="020B0304030504040204" pitchFamily="34" charset="-120"/>
                <a:cs typeface="Arial" panose="020B0604020202020204" pitchFamily="34" charset="0"/>
              </a:rPr>
              <a:t>Watermelon</a:t>
            </a:r>
          </a:p>
        </p:txBody>
      </p:sp>
      <p:sp>
        <p:nvSpPr>
          <p:cNvPr id="27" name="TextBox 26">
            <a:extLst>
              <a:ext uri="{FF2B5EF4-FFF2-40B4-BE49-F238E27FC236}">
                <a16:creationId xmlns:a16="http://schemas.microsoft.com/office/drawing/2014/main" id="{8A1CA949-131C-1C4E-ACA6-E7A4C13F93E6}"/>
              </a:ext>
            </a:extLst>
          </p:cNvPr>
          <p:cNvSpPr txBox="1"/>
          <p:nvPr/>
        </p:nvSpPr>
        <p:spPr>
          <a:xfrm>
            <a:off x="4607541" y="5299229"/>
            <a:ext cx="1674931"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lumMod val="65000"/>
                    <a:lumOff val="35000"/>
                  </a:prstClr>
                </a:solidFill>
                <a:effectLst/>
                <a:uLnTx/>
                <a:uFillTx/>
                <a:latin typeface="Soleil" panose="02000503030000020004" pitchFamily="2" charset="77"/>
                <a:ea typeface="+mn-ea"/>
                <a:cs typeface="+mn-cs"/>
              </a:rPr>
              <a:t>BOTTOM: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Soleil Lt" pitchFamily="2" charset="77"/>
                <a:ea typeface="Microsoft JhengHei Light" panose="020B0304030504040204" pitchFamily="34" charset="-120"/>
                <a:cs typeface="Arial" panose="020B0604020202020204" pitchFamily="34" charset="0"/>
              </a:rPr>
              <a:t>Vanilla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Soleil Lt" pitchFamily="2" charset="77"/>
                <a:ea typeface="Microsoft JhengHei Light" panose="020B0304030504040204" pitchFamily="34" charset="-120"/>
                <a:cs typeface="Arial" panose="020B0604020202020204" pitchFamily="34" charset="0"/>
              </a:rPr>
              <a:t>Amber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Soleil Lt" pitchFamily="2" charset="77"/>
                <a:ea typeface="Microsoft JhengHei Light" panose="020B0304030504040204" pitchFamily="34" charset="-120"/>
                <a:cs typeface="Arial" panose="020B0604020202020204" pitchFamily="34" charset="0"/>
              </a:rPr>
              <a:t>Sandalwood</a:t>
            </a:r>
          </a:p>
        </p:txBody>
      </p:sp>
      <p:sp>
        <p:nvSpPr>
          <p:cNvPr id="30" name="TextBox 29">
            <a:extLst>
              <a:ext uri="{FF2B5EF4-FFF2-40B4-BE49-F238E27FC236}">
                <a16:creationId xmlns:a16="http://schemas.microsoft.com/office/drawing/2014/main" id="{1CDC6EFF-C110-544D-8866-9FB52D3EB463}"/>
              </a:ext>
            </a:extLst>
          </p:cNvPr>
          <p:cNvSpPr txBox="1"/>
          <p:nvPr/>
        </p:nvSpPr>
        <p:spPr>
          <a:xfrm>
            <a:off x="8613141" y="5411862"/>
            <a:ext cx="1574798" cy="246221"/>
          </a:xfrm>
          <a:prstGeom prst="rect">
            <a:avLst/>
          </a:prstGeom>
          <a:solidFill>
            <a:srgbClr val="FFE3FD"/>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Soleil" panose="00000500000000000000" pitchFamily="50" charset="0"/>
                <a:ea typeface="Calibri" panose="020F0502020204030204" pitchFamily="34" charset="0"/>
                <a:cs typeface="+mn-cs"/>
              </a:rPr>
              <a:t>700296</a:t>
            </a:r>
            <a:endParaRPr kumimoji="0" lang="en-US" sz="1000" b="0" i="0" u="none" strike="noStrike" kern="1200" cap="none" spc="300" normalizeH="0" baseline="0" noProof="0" dirty="0">
              <a:ln>
                <a:noFill/>
              </a:ln>
              <a:solidFill>
                <a:prstClr val="black"/>
              </a:solidFill>
              <a:effectLst/>
              <a:uLnTx/>
              <a:uFillTx/>
              <a:latin typeface="Soleil" panose="00000500000000000000" pitchFamily="50" charset="0"/>
              <a:ea typeface="+mn-ea"/>
              <a:cs typeface="+mn-cs"/>
            </a:endParaRPr>
          </a:p>
        </p:txBody>
      </p:sp>
      <p:pic>
        <p:nvPicPr>
          <p:cNvPr id="19" name="Picture 18">
            <a:extLst>
              <a:ext uri="{FF2B5EF4-FFF2-40B4-BE49-F238E27FC236}">
                <a16:creationId xmlns:a16="http://schemas.microsoft.com/office/drawing/2014/main" id="{2F520A6A-197F-4E4D-A3A8-9133B0F6F591}"/>
              </a:ext>
            </a:extLst>
          </p:cNvPr>
          <p:cNvPicPr>
            <a:picLocks noChangeAspect="1"/>
          </p:cNvPicPr>
          <p:nvPr/>
        </p:nvPicPr>
        <p:blipFill>
          <a:blip r:embed="rId3"/>
          <a:srcRect/>
          <a:stretch/>
        </p:blipFill>
        <p:spPr>
          <a:xfrm>
            <a:off x="7111911" y="69518"/>
            <a:ext cx="2997379" cy="5153028"/>
          </a:xfrm>
          <a:prstGeom prst="rect">
            <a:avLst/>
          </a:prstGeom>
        </p:spPr>
      </p:pic>
      <p:pic>
        <p:nvPicPr>
          <p:cNvPr id="1028" name="Picture 4" descr="Barcode">
            <a:extLst>
              <a:ext uri="{FF2B5EF4-FFF2-40B4-BE49-F238E27FC236}">
                <a16:creationId xmlns:a16="http://schemas.microsoft.com/office/drawing/2014/main" id="{8A8F4050-C5EC-4476-AE5E-EFB86D11DF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17607" y="5707071"/>
            <a:ext cx="1341280" cy="593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70009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9873B56-75F4-4B48-A29C-CAD545B121F5}"/>
              </a:ext>
            </a:extLst>
          </p:cNvPr>
          <p:cNvSpPr/>
          <p:nvPr/>
        </p:nvSpPr>
        <p:spPr>
          <a:xfrm>
            <a:off x="6518851" y="1"/>
            <a:ext cx="4149149"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222F652-86A3-E542-B7DD-03F40B0A22FF}"/>
              </a:ext>
            </a:extLst>
          </p:cNvPr>
          <p:cNvSpPr>
            <a:spLocks noGrp="1"/>
          </p:cNvSpPr>
          <p:nvPr>
            <p:ph type="title"/>
          </p:nvPr>
        </p:nvSpPr>
        <p:spPr>
          <a:xfrm>
            <a:off x="1524000" y="6339840"/>
            <a:ext cx="9144000" cy="518160"/>
          </a:xfrm>
          <a:solidFill>
            <a:srgbClr val="FF81D5"/>
          </a:solidFill>
        </p:spPr>
        <p:txBody>
          <a:bodyPr anchor="ctr" anchorCtr="0">
            <a:normAutofit/>
          </a:bodyPr>
          <a:lstStyle/>
          <a:p>
            <a:r>
              <a:rPr lang="en-US" sz="2200" dirty="0">
                <a:solidFill>
                  <a:schemeClr val="bg1"/>
                </a:solidFill>
              </a:rPr>
              <a:t>  Shea Sugar Scrub: Destination</a:t>
            </a:r>
          </a:p>
        </p:txBody>
      </p:sp>
      <p:pic>
        <p:nvPicPr>
          <p:cNvPr id="7" name="Picture 6">
            <a:extLst>
              <a:ext uri="{FF2B5EF4-FFF2-40B4-BE49-F238E27FC236}">
                <a16:creationId xmlns:a16="http://schemas.microsoft.com/office/drawing/2014/main" id="{14068FE3-C948-3145-8455-B4462F745BCA}"/>
              </a:ext>
            </a:extLst>
          </p:cNvPr>
          <p:cNvPicPr>
            <a:picLocks noChangeAspect="1"/>
          </p:cNvPicPr>
          <p:nvPr/>
        </p:nvPicPr>
        <p:blipFill>
          <a:blip r:embed="rId2" cstate="screen">
            <a:clrChange>
              <a:clrFrom>
                <a:srgbClr val="000000">
                  <a:alpha val="0"/>
                </a:srgbClr>
              </a:clrFrom>
              <a:clrTo>
                <a:srgbClr val="000000">
                  <a:alpha val="0"/>
                </a:srgbClr>
              </a:clrTo>
            </a:clrChange>
            <a:extLst>
              <a:ext uri="{28A0092B-C50C-407E-A947-70E740481C1C}">
                <a14:useLocalDpi xmlns:a14="http://schemas.microsoft.com/office/drawing/2010/main"/>
              </a:ext>
            </a:extLst>
          </a:blip>
          <a:stretch>
            <a:fillRect/>
          </a:stretch>
        </p:blipFill>
        <p:spPr>
          <a:xfrm>
            <a:off x="9032024" y="6494080"/>
            <a:ext cx="1451204" cy="209680"/>
          </a:xfrm>
          <a:prstGeom prst="rect">
            <a:avLst/>
          </a:prstGeom>
        </p:spPr>
      </p:pic>
      <p:sp>
        <p:nvSpPr>
          <p:cNvPr id="8" name="TextBox 7">
            <a:extLst>
              <a:ext uri="{FF2B5EF4-FFF2-40B4-BE49-F238E27FC236}">
                <a16:creationId xmlns:a16="http://schemas.microsoft.com/office/drawing/2014/main" id="{0317AE64-FE84-7F4E-BCAE-B7A34F8B5CAA}"/>
              </a:ext>
            </a:extLst>
          </p:cNvPr>
          <p:cNvSpPr txBox="1"/>
          <p:nvPr/>
        </p:nvSpPr>
        <p:spPr>
          <a:xfrm>
            <a:off x="6267462" y="6494080"/>
            <a:ext cx="2764563" cy="261610"/>
          </a:xfrm>
          <a:prstGeom prst="rect">
            <a:avLst/>
          </a:prstGeom>
          <a:noFill/>
          <a:ln w="3175">
            <a:noFill/>
          </a:ln>
        </p:spPr>
        <p:txBody>
          <a:bodyPr vert="horz" wrap="square"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Soleil Lt" panose="02000503000000020003" pitchFamily="2" charset="77"/>
                <a:ea typeface="+mn-ea"/>
                <a:cs typeface="+mn-cs"/>
              </a:rPr>
              <a:t>CONFIDENTIAL INFORMATION   |</a:t>
            </a:r>
          </a:p>
        </p:txBody>
      </p:sp>
      <p:sp>
        <p:nvSpPr>
          <p:cNvPr id="9" name="TextBox 8">
            <a:extLst>
              <a:ext uri="{FF2B5EF4-FFF2-40B4-BE49-F238E27FC236}">
                <a16:creationId xmlns:a16="http://schemas.microsoft.com/office/drawing/2014/main" id="{693AF43B-BA41-1941-B536-1665054C1FA5}"/>
              </a:ext>
            </a:extLst>
          </p:cNvPr>
          <p:cNvSpPr txBox="1"/>
          <p:nvPr/>
        </p:nvSpPr>
        <p:spPr>
          <a:xfrm>
            <a:off x="1804002" y="2035466"/>
            <a:ext cx="232422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lumMod val="65000"/>
                    <a:lumOff val="35000"/>
                  </a:prstClr>
                </a:solidFill>
                <a:effectLst/>
                <a:uLnTx/>
                <a:uFillTx/>
                <a:latin typeface="Albany" pitchFamily="2" charset="77"/>
                <a:ea typeface="+mn-ea"/>
                <a:cs typeface="+mn-cs"/>
              </a:rPr>
              <a:t>Benefits</a:t>
            </a:r>
          </a:p>
        </p:txBody>
      </p:sp>
      <p:sp>
        <p:nvSpPr>
          <p:cNvPr id="15" name="TextBox 14">
            <a:extLst>
              <a:ext uri="{FF2B5EF4-FFF2-40B4-BE49-F238E27FC236}">
                <a16:creationId xmlns:a16="http://schemas.microsoft.com/office/drawing/2014/main" id="{95AD438D-75AB-A24B-BEAE-C3AC5F5FE109}"/>
              </a:ext>
            </a:extLst>
          </p:cNvPr>
          <p:cNvSpPr txBox="1"/>
          <p:nvPr/>
        </p:nvSpPr>
        <p:spPr>
          <a:xfrm>
            <a:off x="1802921" y="638931"/>
            <a:ext cx="4596681" cy="1261884"/>
          </a:xfrm>
          <a:prstGeom prst="rect">
            <a:avLst/>
          </a:prstGeom>
          <a:noFill/>
        </p:spPr>
        <p:txBody>
          <a:bodyPr wrap="square" rtlCol="0">
            <a:spAutoFit/>
          </a:bodyPr>
          <a:lstStyle/>
          <a:p>
            <a:pPr marL="0" marR="0" lvl="0" indent="0" algn="l" defTabSz="457200" rtl="0" eaLnBrk="1" fontAlgn="base"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81D6"/>
                </a:solidFill>
                <a:effectLst/>
                <a:uLnTx/>
                <a:uFillTx/>
                <a:latin typeface="Soleil" panose="02000503030000020004"/>
                <a:ea typeface="+mn-ea"/>
                <a:cs typeface="+mn-cs"/>
              </a:rPr>
              <a:t>Blue Lagoon Sugar Scrub</a:t>
            </a:r>
            <a:r>
              <a:rPr kumimoji="0" lang="en-US" sz="2000" b="0" i="0" u="none" strike="noStrike" kern="1200" cap="none" spc="0" normalizeH="0" baseline="0" noProof="0" dirty="0">
                <a:ln>
                  <a:noFill/>
                </a:ln>
                <a:solidFill>
                  <a:srgbClr val="000000"/>
                </a:solidFill>
                <a:effectLst/>
                <a:uLnTx/>
                <a:uFillTx/>
                <a:latin typeface="Soleil" panose="02000503030000020004"/>
                <a:ea typeface="+mn-ea"/>
                <a:cs typeface="+mn-cs"/>
              </a:rPr>
              <a:t>​</a:t>
            </a:r>
            <a:endParaRPr kumimoji="0" lang="en-US" sz="20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endParaRPr>
          </a:p>
          <a:p>
            <a:pPr marL="0" marR="0" lvl="0" indent="0" algn="l" defTabSz="457200" rtl="0" eaLnBrk="1" fontAlgn="base"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959"/>
                </a:solidFill>
                <a:effectLst/>
                <a:uLnTx/>
                <a:uFillTx/>
                <a:latin typeface="Soleil Lt" panose="02000503000000020003"/>
                <a:ea typeface="+mn-ea"/>
                <a:cs typeface="+mn-cs"/>
              </a:rPr>
              <a:t>Red algae and dead sea minerals bring oceanic benefits to your skin in Blue Lagoon Shea Sugar Scrub. An aquatic fragrance of seaweed, orange and lily. Marine ingredients help regenerate and stimulate skin.</a:t>
            </a:r>
            <a:endParaRPr kumimoji="0" lang="en-US" sz="14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endParaRPr>
          </a:p>
        </p:txBody>
      </p:sp>
      <p:sp>
        <p:nvSpPr>
          <p:cNvPr id="17" name="TextBox 16">
            <a:extLst>
              <a:ext uri="{FF2B5EF4-FFF2-40B4-BE49-F238E27FC236}">
                <a16:creationId xmlns:a16="http://schemas.microsoft.com/office/drawing/2014/main" id="{1D21199F-F15F-854C-96D7-17565479A8CC}"/>
              </a:ext>
            </a:extLst>
          </p:cNvPr>
          <p:cNvSpPr txBox="1"/>
          <p:nvPr/>
        </p:nvSpPr>
        <p:spPr>
          <a:xfrm>
            <a:off x="1802735" y="2544676"/>
            <a:ext cx="4596867" cy="1569660"/>
          </a:xfrm>
          <a:prstGeom prst="rect">
            <a:avLst/>
          </a:prstGeom>
          <a:noFill/>
        </p:spPr>
        <p:txBody>
          <a:bodyPr wrap="square">
            <a:spAutoFit/>
          </a:bodyPr>
          <a:lstStyle/>
          <a:p>
            <a:pPr marL="0" marR="0" lvl="0" indent="0" algn="l" defTabSz="457200" rtl="0" eaLnBrk="1" fontAlgn="base"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81D6"/>
                </a:solidFill>
                <a:effectLst/>
                <a:uLnTx/>
                <a:uFillTx/>
                <a:latin typeface="Soleil Xb" panose="02000503030000020004"/>
                <a:ea typeface="+mn-ea"/>
                <a:cs typeface="+mn-cs"/>
              </a:rPr>
              <a:t>RED ALGAE </a:t>
            </a:r>
            <a:r>
              <a:rPr kumimoji="0" lang="en-US" sz="1200" b="0" i="0" u="none" strike="noStrike" kern="1200" cap="none" spc="0" normalizeH="0" baseline="0" noProof="0" dirty="0">
                <a:ln>
                  <a:noFill/>
                </a:ln>
                <a:solidFill>
                  <a:srgbClr val="595959"/>
                </a:solidFill>
                <a:effectLst/>
                <a:uLnTx/>
                <a:uFillTx/>
                <a:latin typeface="Soleil Lt" panose="02000503000000020003"/>
                <a:ea typeface="+mn-ea"/>
                <a:cs typeface="+mn-cs"/>
              </a:rPr>
              <a:t>is known for its anti-aging benefits. Red algae helps to nourish, hydrate, and improve skin elasticity. </a:t>
            </a:r>
          </a:p>
          <a:p>
            <a:pPr marL="0" marR="0" lvl="0" indent="0" algn="l" defTabSz="457200" rtl="0" eaLnBrk="1" fontAlgn="base"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Soleil Lt" panose="02000503000000020003"/>
                <a:ea typeface="+mn-ea"/>
                <a:cs typeface="+mn-cs"/>
              </a:rPr>
              <a:t>​</a:t>
            </a:r>
            <a:endParaRPr kumimoji="0" lang="en-US" sz="12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endParaRPr>
          </a:p>
          <a:p>
            <a:pPr marL="0" marR="0" lvl="0" indent="0" algn="l" defTabSz="457200" rtl="0" eaLnBrk="1" fontAlgn="base"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81D6"/>
                </a:solidFill>
                <a:effectLst/>
                <a:uLnTx/>
                <a:uFillTx/>
                <a:latin typeface="Soleil Xb" panose="02000503030000020004"/>
                <a:ea typeface="+mn-ea"/>
                <a:cs typeface="+mn-cs"/>
              </a:rPr>
              <a:t>DEAD SEA MINERALS </a:t>
            </a:r>
            <a:r>
              <a:rPr kumimoji="0" lang="en-US" sz="1200" b="0" i="0" u="none" strike="noStrike" kern="1200" cap="none" spc="0" normalizeH="0" baseline="0" noProof="0" dirty="0">
                <a:ln>
                  <a:noFill/>
                </a:ln>
                <a:solidFill>
                  <a:srgbClr val="595959"/>
                </a:solidFill>
                <a:effectLst/>
                <a:uLnTx/>
                <a:uFillTx/>
                <a:latin typeface="Soleil Lt" panose="02000503000000020003"/>
                <a:ea typeface="+mn-ea"/>
                <a:cs typeface="+mn-cs"/>
              </a:rPr>
              <a:t>stimulate the skin, promote skin regeneration, and help regulate skin functions.</a:t>
            </a:r>
          </a:p>
          <a:p>
            <a:pPr marL="0" marR="0" lvl="0" indent="0" algn="l" defTabSz="457200" rtl="0" eaLnBrk="1" fontAlgn="base"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endParaRPr>
          </a:p>
          <a:p>
            <a:pPr marL="0" marR="0" lvl="0" indent="0" algn="l" defTabSz="457200" rtl="0" eaLnBrk="1" fontAlgn="base"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81D6"/>
                </a:solidFill>
                <a:effectLst/>
                <a:uLnTx/>
                <a:uFillTx/>
                <a:latin typeface="Soleil Xb" panose="02000503030000020004"/>
                <a:ea typeface="+mn-ea"/>
                <a:cs typeface="+mn-cs"/>
              </a:rPr>
              <a:t>SHEA</a:t>
            </a:r>
            <a:r>
              <a:rPr kumimoji="0" lang="en-US" sz="1200" b="1" i="0" u="none" strike="noStrike" kern="1200" cap="none" spc="0" normalizeH="0" baseline="0" noProof="0" dirty="0">
                <a:ln>
                  <a:noFill/>
                </a:ln>
                <a:solidFill>
                  <a:srgbClr val="FF557E"/>
                </a:solidFill>
                <a:effectLst/>
                <a:uLnTx/>
                <a:uFillTx/>
                <a:latin typeface="Soleil Xb" panose="02000503030000020004"/>
                <a:ea typeface="+mn-ea"/>
                <a:cs typeface="+mn-cs"/>
              </a:rPr>
              <a:t> </a:t>
            </a:r>
            <a:r>
              <a:rPr kumimoji="0" lang="en-US" sz="1200" b="1" i="0" u="none" strike="noStrike" kern="1200" cap="none" spc="0" normalizeH="0" baseline="0" noProof="0" dirty="0">
                <a:ln>
                  <a:noFill/>
                </a:ln>
                <a:solidFill>
                  <a:srgbClr val="FF81D6"/>
                </a:solidFill>
                <a:effectLst/>
                <a:uLnTx/>
                <a:uFillTx/>
                <a:latin typeface="Soleil Xb" panose="02000503030000020004"/>
                <a:ea typeface="+mn-ea"/>
                <a:cs typeface="+mn-cs"/>
              </a:rPr>
              <a:t>BUTTER</a:t>
            </a:r>
            <a:r>
              <a:rPr kumimoji="0" lang="en-US" sz="1200" b="1" i="0" u="none" strike="noStrike" kern="1200" cap="none" spc="0" normalizeH="0" baseline="0" noProof="0" dirty="0">
                <a:ln>
                  <a:noFill/>
                </a:ln>
                <a:solidFill>
                  <a:srgbClr val="FF557E"/>
                </a:solidFill>
                <a:effectLst/>
                <a:uLnTx/>
                <a:uFillTx/>
                <a:latin typeface="Soleil Xb" panose="02000503030000020004"/>
                <a:ea typeface="+mn-ea"/>
                <a:cs typeface="+mn-cs"/>
              </a:rPr>
              <a:t> </a:t>
            </a:r>
            <a:r>
              <a:rPr kumimoji="0" lang="en-US" sz="1200" b="0" i="0" u="none" strike="noStrike" kern="1200" cap="none" spc="0" normalizeH="0" baseline="0" noProof="0" dirty="0">
                <a:ln>
                  <a:noFill/>
                </a:ln>
                <a:solidFill>
                  <a:srgbClr val="595959"/>
                </a:solidFill>
                <a:effectLst/>
                <a:uLnTx/>
                <a:uFillTx/>
                <a:latin typeface="Soleil Lt" panose="02000503000000020003"/>
                <a:ea typeface="+mn-ea"/>
                <a:cs typeface="+mn-cs"/>
              </a:rPr>
              <a:t>is known to deeply moisturize, nourish and soften skin while helping to promote elasticity.</a:t>
            </a:r>
            <a:endParaRPr kumimoji="0" lang="en-US" sz="12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endParaRPr>
          </a:p>
        </p:txBody>
      </p:sp>
      <p:sp>
        <p:nvSpPr>
          <p:cNvPr id="21" name="Rectangle 20">
            <a:extLst>
              <a:ext uri="{FF2B5EF4-FFF2-40B4-BE49-F238E27FC236}">
                <a16:creationId xmlns:a16="http://schemas.microsoft.com/office/drawing/2014/main" id="{7008D017-F3E4-AB4F-8DC1-F193781E30C9}"/>
              </a:ext>
            </a:extLst>
          </p:cNvPr>
          <p:cNvSpPr/>
          <p:nvPr/>
        </p:nvSpPr>
        <p:spPr>
          <a:xfrm>
            <a:off x="1737042" y="4899562"/>
            <a:ext cx="4530419" cy="1246447"/>
          </a:xfrm>
          <a:prstGeom prst="rect">
            <a:avLst/>
          </a:prstGeom>
          <a:solidFill>
            <a:srgbClr val="FBF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36B23BC2-A6B2-EC44-B25A-DD057A6CA93A}"/>
              </a:ext>
            </a:extLst>
          </p:cNvPr>
          <p:cNvSpPr txBox="1"/>
          <p:nvPr/>
        </p:nvSpPr>
        <p:spPr>
          <a:xfrm>
            <a:off x="1802735" y="4673090"/>
            <a:ext cx="186942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65000"/>
                    <a:lumOff val="35000"/>
                  </a:prstClr>
                </a:solidFill>
                <a:effectLst/>
                <a:uLnTx/>
                <a:uFillTx/>
                <a:latin typeface="Albany" pitchFamily="2" charset="77"/>
                <a:ea typeface="+mn-ea"/>
                <a:cs typeface="+mn-cs"/>
              </a:rPr>
              <a:t>Scent Profile </a:t>
            </a:r>
          </a:p>
        </p:txBody>
      </p:sp>
      <p:sp>
        <p:nvSpPr>
          <p:cNvPr id="23" name="TextBox 22">
            <a:extLst>
              <a:ext uri="{FF2B5EF4-FFF2-40B4-BE49-F238E27FC236}">
                <a16:creationId xmlns:a16="http://schemas.microsoft.com/office/drawing/2014/main" id="{A5858DD0-81D1-C54C-8CA4-8A6A4AAB79B8}"/>
              </a:ext>
            </a:extLst>
          </p:cNvPr>
          <p:cNvSpPr txBox="1"/>
          <p:nvPr/>
        </p:nvSpPr>
        <p:spPr>
          <a:xfrm>
            <a:off x="1804003" y="5153136"/>
            <a:ext cx="1530459"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lumMod val="65000"/>
                    <a:lumOff val="35000"/>
                  </a:prstClr>
                </a:solidFill>
                <a:effectLst/>
                <a:uLnTx/>
                <a:uFillTx/>
                <a:latin typeface="Soleil" panose="02000503030000020004" pitchFamily="2" charset="77"/>
                <a:ea typeface="+mn-ea"/>
                <a:cs typeface="+mn-cs"/>
              </a:rPr>
              <a:t>TOP: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Soleil Lt" pitchFamily="2" charset="77"/>
                <a:ea typeface="Microsoft JhengHei Light" panose="020B0304030504040204" pitchFamily="34" charset="-120"/>
                <a:cs typeface="Arial" panose="020B0604020202020204" pitchFamily="34" charset="0"/>
              </a:rPr>
              <a:t>Cactus Water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Soleil Lt" pitchFamily="2" charset="77"/>
                <a:ea typeface="Microsoft JhengHei Light" panose="020B0304030504040204" pitchFamily="34" charset="-120"/>
                <a:cs typeface="Arial" panose="020B0604020202020204" pitchFamily="34" charset="0"/>
              </a:rPr>
              <a:t>Seaweed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Soleil Lt" pitchFamily="2" charset="77"/>
                <a:ea typeface="Microsoft JhengHei Light" panose="020B0304030504040204" pitchFamily="34" charset="-120"/>
                <a:cs typeface="Arial" panose="020B0604020202020204" pitchFamily="34" charset="0"/>
              </a:rPr>
              <a:t>Orange</a:t>
            </a:r>
          </a:p>
        </p:txBody>
      </p:sp>
      <p:cxnSp>
        <p:nvCxnSpPr>
          <p:cNvPr id="24" name="Straight Connector 23">
            <a:extLst>
              <a:ext uri="{FF2B5EF4-FFF2-40B4-BE49-F238E27FC236}">
                <a16:creationId xmlns:a16="http://schemas.microsoft.com/office/drawing/2014/main" id="{861B5259-F1B4-524A-9244-BD67CD101FEE}"/>
              </a:ext>
            </a:extLst>
          </p:cNvPr>
          <p:cNvCxnSpPr/>
          <p:nvPr/>
        </p:nvCxnSpPr>
        <p:spPr>
          <a:xfrm>
            <a:off x="3351629" y="5357484"/>
            <a:ext cx="0" cy="64633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542299C-C34E-5844-9383-D9DAEBF5584D}"/>
              </a:ext>
            </a:extLst>
          </p:cNvPr>
          <p:cNvCxnSpPr/>
          <p:nvPr/>
        </p:nvCxnSpPr>
        <p:spPr>
          <a:xfrm>
            <a:off x="4592813" y="5357484"/>
            <a:ext cx="0" cy="64633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FEFBF52A-0D16-D946-B8F6-F46391D3EAAD}"/>
              </a:ext>
            </a:extLst>
          </p:cNvPr>
          <p:cNvSpPr txBox="1"/>
          <p:nvPr/>
        </p:nvSpPr>
        <p:spPr>
          <a:xfrm>
            <a:off x="3470881" y="5147361"/>
            <a:ext cx="1283455" cy="93871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lumMod val="65000"/>
                    <a:lumOff val="35000"/>
                  </a:prstClr>
                </a:solidFill>
                <a:effectLst/>
                <a:uLnTx/>
                <a:uFillTx/>
                <a:latin typeface="Soleil" panose="02000503030000020004" pitchFamily="2" charset="77"/>
                <a:ea typeface="+mn-ea"/>
                <a:cs typeface="+mn-cs"/>
              </a:rPr>
              <a:t>MIDDLE: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Soleil Lt" pitchFamily="2" charset="77"/>
                <a:ea typeface="Microsoft JhengHei Light" panose="020B0304030504040204" pitchFamily="34" charset="-120"/>
                <a:cs typeface="Arial" panose="020B0604020202020204" pitchFamily="34" charset="0"/>
              </a:rPr>
              <a:t>Lily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Soleil Lt" pitchFamily="2" charset="77"/>
                <a:ea typeface="Microsoft JhengHei Light" panose="020B0304030504040204" pitchFamily="34" charset="-120"/>
                <a:cs typeface="Arial" panose="020B0604020202020204" pitchFamily="34" charset="0"/>
              </a:rPr>
              <a:t>Honey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Soleil Lt" pitchFamily="2" charset="77"/>
                <a:ea typeface="Microsoft JhengHei Light" panose="020B0304030504040204" pitchFamily="34" charset="-120"/>
                <a:cs typeface="Arial" panose="020B0604020202020204" pitchFamily="34" charset="0"/>
              </a:rPr>
              <a:t>Melon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Soleil Lt" pitchFamily="2" charset="77"/>
                <a:ea typeface="Microsoft JhengHei Light" panose="020B0304030504040204" pitchFamily="34" charset="-120"/>
                <a:cs typeface="Arial" panose="020B0604020202020204" pitchFamily="34" charset="0"/>
              </a:rPr>
              <a:t>Jasmine</a:t>
            </a:r>
          </a:p>
        </p:txBody>
      </p:sp>
      <p:sp>
        <p:nvSpPr>
          <p:cNvPr id="27" name="TextBox 26">
            <a:extLst>
              <a:ext uri="{FF2B5EF4-FFF2-40B4-BE49-F238E27FC236}">
                <a16:creationId xmlns:a16="http://schemas.microsoft.com/office/drawing/2014/main" id="{8A1CA949-131C-1C4E-ACA6-E7A4C13F93E6}"/>
              </a:ext>
            </a:extLst>
          </p:cNvPr>
          <p:cNvSpPr txBox="1"/>
          <p:nvPr/>
        </p:nvSpPr>
        <p:spPr>
          <a:xfrm>
            <a:off x="4642311" y="5147361"/>
            <a:ext cx="1674931"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lumMod val="65000"/>
                    <a:lumOff val="35000"/>
                  </a:prstClr>
                </a:solidFill>
                <a:effectLst/>
                <a:uLnTx/>
                <a:uFillTx/>
                <a:latin typeface="Soleil" panose="02000503030000020004" pitchFamily="2" charset="77"/>
                <a:ea typeface="+mn-ea"/>
                <a:cs typeface="+mn-cs"/>
              </a:rPr>
              <a:t>BOTTOM: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Soleil Lt" pitchFamily="2" charset="77"/>
                <a:ea typeface="Microsoft JhengHei Light" panose="020B0304030504040204" pitchFamily="34" charset="-120"/>
                <a:cs typeface="Arial" panose="020B0604020202020204" pitchFamily="34" charset="0"/>
              </a:rPr>
              <a:t>Green Moss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Soleil Lt" pitchFamily="2" charset="77"/>
                <a:ea typeface="Microsoft JhengHei Light" panose="020B0304030504040204" pitchFamily="34" charset="-120"/>
                <a:cs typeface="Arial" panose="020B0604020202020204" pitchFamily="34" charset="0"/>
              </a:rPr>
              <a:t>Amber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Soleil Lt" pitchFamily="2" charset="77"/>
                <a:ea typeface="Microsoft JhengHei Light" panose="020B0304030504040204" pitchFamily="34" charset="-120"/>
                <a:cs typeface="Arial" panose="020B0604020202020204" pitchFamily="34" charset="0"/>
              </a:rPr>
              <a:t>Sandalwood</a:t>
            </a:r>
          </a:p>
        </p:txBody>
      </p:sp>
      <p:sp>
        <p:nvSpPr>
          <p:cNvPr id="19" name="TextBox 18">
            <a:extLst>
              <a:ext uri="{FF2B5EF4-FFF2-40B4-BE49-F238E27FC236}">
                <a16:creationId xmlns:a16="http://schemas.microsoft.com/office/drawing/2014/main" id="{3110C478-358D-4E41-84E1-DDF58FC828E3}"/>
              </a:ext>
            </a:extLst>
          </p:cNvPr>
          <p:cNvSpPr txBox="1"/>
          <p:nvPr/>
        </p:nvSpPr>
        <p:spPr>
          <a:xfrm>
            <a:off x="8432988" y="5295352"/>
            <a:ext cx="1574798" cy="246221"/>
          </a:xfrm>
          <a:prstGeom prst="rect">
            <a:avLst/>
          </a:prstGeom>
          <a:solidFill>
            <a:srgbClr val="FFE3FD"/>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Soleil" panose="00000500000000000000" pitchFamily="50" charset="0"/>
                <a:ea typeface="Calibri" panose="020F0502020204030204" pitchFamily="34" charset="0"/>
                <a:cs typeface="+mn-cs"/>
              </a:rPr>
              <a:t>700291</a:t>
            </a:r>
            <a:endParaRPr kumimoji="0" lang="en-US" sz="1000" b="0" i="0" u="none" strike="noStrike" kern="1200" cap="none" spc="300" normalizeH="0" baseline="0" noProof="0" dirty="0">
              <a:ln>
                <a:noFill/>
              </a:ln>
              <a:solidFill>
                <a:prstClr val="black"/>
              </a:solidFill>
              <a:effectLst/>
              <a:uLnTx/>
              <a:uFillTx/>
              <a:latin typeface="Soleil" panose="00000500000000000000" pitchFamily="50" charset="0"/>
              <a:ea typeface="+mn-ea"/>
              <a:cs typeface="+mn-cs"/>
            </a:endParaRPr>
          </a:p>
        </p:txBody>
      </p:sp>
      <p:pic>
        <p:nvPicPr>
          <p:cNvPr id="2052" name="Picture 4" descr="Barcode">
            <a:extLst>
              <a:ext uri="{FF2B5EF4-FFF2-40B4-BE49-F238E27FC236}">
                <a16:creationId xmlns:a16="http://schemas.microsoft.com/office/drawing/2014/main" id="{A36AC828-480F-4B8B-877C-158E009840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95732" y="5617865"/>
            <a:ext cx="1499644" cy="66355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823FAD7C-1226-43CE-9EEC-E84E9959AC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97992" y="253239"/>
            <a:ext cx="2669993" cy="4857115"/>
          </a:xfrm>
          <a:prstGeom prst="rect">
            <a:avLst/>
          </a:prstGeom>
        </p:spPr>
      </p:pic>
    </p:spTree>
    <p:extLst>
      <p:ext uri="{BB962C8B-B14F-4D97-AF65-F5344CB8AC3E}">
        <p14:creationId xmlns:p14="http://schemas.microsoft.com/office/powerpoint/2010/main" val="18381739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2F652-86A3-E542-B7DD-03F40B0A22FF}"/>
              </a:ext>
            </a:extLst>
          </p:cNvPr>
          <p:cNvSpPr>
            <a:spLocks noGrp="1"/>
          </p:cNvSpPr>
          <p:nvPr>
            <p:ph type="title"/>
          </p:nvPr>
        </p:nvSpPr>
        <p:spPr>
          <a:xfrm>
            <a:off x="1524000" y="6339840"/>
            <a:ext cx="9144000" cy="518160"/>
          </a:xfrm>
          <a:solidFill>
            <a:srgbClr val="FF81D5"/>
          </a:solidFill>
        </p:spPr>
        <p:txBody>
          <a:bodyPr anchor="ctr" anchorCtr="0">
            <a:normAutofit/>
          </a:bodyPr>
          <a:lstStyle/>
          <a:p>
            <a:r>
              <a:rPr lang="en-US" sz="2200" dirty="0">
                <a:solidFill>
                  <a:schemeClr val="bg1"/>
                </a:solidFill>
              </a:rPr>
              <a:t>  Shea Sugar Scrub: Solution</a:t>
            </a:r>
          </a:p>
        </p:txBody>
      </p:sp>
      <p:pic>
        <p:nvPicPr>
          <p:cNvPr id="7" name="Picture 6">
            <a:extLst>
              <a:ext uri="{FF2B5EF4-FFF2-40B4-BE49-F238E27FC236}">
                <a16:creationId xmlns:a16="http://schemas.microsoft.com/office/drawing/2014/main" id="{14068FE3-C948-3145-8455-B4462F745BCA}"/>
              </a:ext>
            </a:extLst>
          </p:cNvPr>
          <p:cNvPicPr>
            <a:picLocks noChangeAspect="1"/>
          </p:cNvPicPr>
          <p:nvPr/>
        </p:nvPicPr>
        <p:blipFill>
          <a:blip r:embed="rId2" cstate="screen">
            <a:clrChange>
              <a:clrFrom>
                <a:srgbClr val="000000">
                  <a:alpha val="0"/>
                </a:srgbClr>
              </a:clrFrom>
              <a:clrTo>
                <a:srgbClr val="000000">
                  <a:alpha val="0"/>
                </a:srgbClr>
              </a:clrTo>
            </a:clrChange>
            <a:extLst>
              <a:ext uri="{28A0092B-C50C-407E-A947-70E740481C1C}">
                <a14:useLocalDpi xmlns:a14="http://schemas.microsoft.com/office/drawing/2010/main"/>
              </a:ext>
            </a:extLst>
          </a:blip>
          <a:stretch>
            <a:fillRect/>
          </a:stretch>
        </p:blipFill>
        <p:spPr>
          <a:xfrm>
            <a:off x="9032024" y="6494080"/>
            <a:ext cx="1451204" cy="209680"/>
          </a:xfrm>
          <a:prstGeom prst="rect">
            <a:avLst/>
          </a:prstGeom>
        </p:spPr>
      </p:pic>
      <p:sp>
        <p:nvSpPr>
          <p:cNvPr id="8" name="TextBox 7">
            <a:extLst>
              <a:ext uri="{FF2B5EF4-FFF2-40B4-BE49-F238E27FC236}">
                <a16:creationId xmlns:a16="http://schemas.microsoft.com/office/drawing/2014/main" id="{0317AE64-FE84-7F4E-BCAE-B7A34F8B5CAA}"/>
              </a:ext>
            </a:extLst>
          </p:cNvPr>
          <p:cNvSpPr txBox="1"/>
          <p:nvPr/>
        </p:nvSpPr>
        <p:spPr>
          <a:xfrm>
            <a:off x="6267462" y="6494080"/>
            <a:ext cx="2764563" cy="261610"/>
          </a:xfrm>
          <a:prstGeom prst="rect">
            <a:avLst/>
          </a:prstGeom>
          <a:noFill/>
          <a:ln w="3175">
            <a:noFill/>
          </a:ln>
        </p:spPr>
        <p:txBody>
          <a:bodyPr vert="horz" wrap="square"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Soleil Lt" panose="02000503000000020003" pitchFamily="2" charset="77"/>
                <a:ea typeface="+mn-ea"/>
                <a:cs typeface="+mn-cs"/>
              </a:rPr>
              <a:t>CONFIDENTIAL INFORMATION   |</a:t>
            </a:r>
          </a:p>
        </p:txBody>
      </p:sp>
      <p:sp>
        <p:nvSpPr>
          <p:cNvPr id="9" name="TextBox 8">
            <a:extLst>
              <a:ext uri="{FF2B5EF4-FFF2-40B4-BE49-F238E27FC236}">
                <a16:creationId xmlns:a16="http://schemas.microsoft.com/office/drawing/2014/main" id="{693AF43B-BA41-1941-B536-1665054C1FA5}"/>
              </a:ext>
            </a:extLst>
          </p:cNvPr>
          <p:cNvSpPr txBox="1"/>
          <p:nvPr/>
        </p:nvSpPr>
        <p:spPr>
          <a:xfrm>
            <a:off x="1804002" y="2035466"/>
            <a:ext cx="232422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lumMod val="65000"/>
                    <a:lumOff val="35000"/>
                  </a:prstClr>
                </a:solidFill>
                <a:effectLst/>
                <a:uLnTx/>
                <a:uFillTx/>
                <a:latin typeface="Albany" pitchFamily="2" charset="77"/>
                <a:ea typeface="+mn-ea"/>
                <a:cs typeface="+mn-cs"/>
              </a:rPr>
              <a:t>Benefits</a:t>
            </a:r>
          </a:p>
        </p:txBody>
      </p:sp>
      <p:sp>
        <p:nvSpPr>
          <p:cNvPr id="15" name="TextBox 14">
            <a:extLst>
              <a:ext uri="{FF2B5EF4-FFF2-40B4-BE49-F238E27FC236}">
                <a16:creationId xmlns:a16="http://schemas.microsoft.com/office/drawing/2014/main" id="{95AD438D-75AB-A24B-BEAE-C3AC5F5FE109}"/>
              </a:ext>
            </a:extLst>
          </p:cNvPr>
          <p:cNvSpPr txBox="1"/>
          <p:nvPr/>
        </p:nvSpPr>
        <p:spPr>
          <a:xfrm>
            <a:off x="1829888" y="562748"/>
            <a:ext cx="4596681" cy="1261884"/>
          </a:xfrm>
          <a:prstGeom prst="rect">
            <a:avLst/>
          </a:prstGeom>
          <a:noFill/>
        </p:spPr>
        <p:txBody>
          <a:bodyPr wrap="square" rtlCol="0">
            <a:spAutoFit/>
          </a:bodyPr>
          <a:lstStyle/>
          <a:p>
            <a:pPr marL="0" marR="0" lvl="0" indent="0" algn="l" defTabSz="457200" rtl="0" eaLnBrk="1" fontAlgn="base"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81D6"/>
                </a:solidFill>
                <a:effectLst/>
                <a:uLnTx/>
                <a:uFillTx/>
                <a:latin typeface="Soleil" panose="02000503030000020004"/>
                <a:ea typeface="+mn-ea"/>
                <a:cs typeface="+mn-cs"/>
              </a:rPr>
              <a:t>Vanilla Sugar Scrub</a:t>
            </a:r>
            <a:endParaRPr kumimoji="0" lang="en-US" sz="20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endParaRPr>
          </a:p>
          <a:p>
            <a:pPr marL="0" marR="0" lvl="0" indent="0" algn="l" defTabSz="457200" rtl="0" eaLnBrk="1" fontAlgn="base"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95959"/>
                </a:solidFill>
                <a:effectLst/>
                <a:uLnTx/>
                <a:uFillTx/>
                <a:latin typeface="Soleil Lt" panose="02000503000000020003"/>
                <a:ea typeface="+mn-ea"/>
                <a:cs typeface="+mn-cs"/>
              </a:rPr>
              <a:t>Shimmer and shine with Tree Hut’s Vanilla Shea Sugar Scrub. Packed with real vanilla extract to soothe skin and colloidal gold, known to increase skin elasticity, this shimmering scrub will have you glowing from head to toe. </a:t>
            </a:r>
            <a:endParaRPr kumimoji="0" lang="en-US" sz="14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endParaRPr>
          </a:p>
        </p:txBody>
      </p:sp>
      <p:sp>
        <p:nvSpPr>
          <p:cNvPr id="17" name="TextBox 16">
            <a:extLst>
              <a:ext uri="{FF2B5EF4-FFF2-40B4-BE49-F238E27FC236}">
                <a16:creationId xmlns:a16="http://schemas.microsoft.com/office/drawing/2014/main" id="{1D21199F-F15F-854C-96D7-17565479A8CC}"/>
              </a:ext>
            </a:extLst>
          </p:cNvPr>
          <p:cNvSpPr txBox="1"/>
          <p:nvPr/>
        </p:nvSpPr>
        <p:spPr>
          <a:xfrm>
            <a:off x="1802735" y="2544676"/>
            <a:ext cx="4596867" cy="1569660"/>
          </a:xfrm>
          <a:prstGeom prst="rect">
            <a:avLst/>
          </a:prstGeom>
          <a:noFill/>
        </p:spPr>
        <p:txBody>
          <a:bodyPr wrap="square">
            <a:spAutoFit/>
          </a:bodyPr>
          <a:lstStyle/>
          <a:p>
            <a:pPr marL="0" marR="0" lvl="0" indent="0" algn="l" defTabSz="457200" rtl="0" eaLnBrk="1" fontAlgn="base"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81D6"/>
                </a:solidFill>
                <a:effectLst/>
                <a:uLnTx/>
                <a:uFillTx/>
                <a:latin typeface="Soleil Xb" panose="02000503030000020004"/>
                <a:ea typeface="+mn-ea"/>
                <a:cs typeface="+mn-cs"/>
              </a:rPr>
              <a:t>COLLOIDAL GOLD </a:t>
            </a:r>
            <a:r>
              <a:rPr kumimoji="0" lang="en-US" sz="1200" b="0" i="0" u="none" strike="noStrike" kern="1200" cap="none" spc="0" normalizeH="0" baseline="0" noProof="0" dirty="0">
                <a:ln>
                  <a:noFill/>
                </a:ln>
                <a:solidFill>
                  <a:srgbClr val="595959"/>
                </a:solidFill>
                <a:effectLst/>
                <a:uLnTx/>
                <a:uFillTx/>
                <a:latin typeface="Soleil Lt" panose="02000503000000020003"/>
                <a:ea typeface="+mn-ea"/>
                <a:cs typeface="+mn-cs"/>
              </a:rPr>
              <a:t>is known to plump skin and promote improved skin elasticity. Its small size allows gold to penetrate skin effectively for a lifting effect. </a:t>
            </a:r>
            <a:endParaRPr kumimoji="0" lang="en-US" sz="1200" b="0" i="0" u="none" strike="noStrike" kern="1200" cap="none" spc="0" normalizeH="0" baseline="0" noProof="0" dirty="0">
              <a:ln>
                <a:noFill/>
              </a:ln>
              <a:solidFill>
                <a:srgbClr val="000000"/>
              </a:solidFill>
              <a:effectLst/>
              <a:uLnTx/>
              <a:uFillTx/>
              <a:latin typeface="Soleil Lt" panose="02000503000000020003"/>
              <a:ea typeface="+mn-ea"/>
              <a:cs typeface="+mn-cs"/>
            </a:endParaRPr>
          </a:p>
          <a:p>
            <a:pPr marL="0" marR="0" lvl="0" indent="0" algn="l" defTabSz="457200" rtl="0" eaLnBrk="1" fontAlgn="base"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endParaRPr>
          </a:p>
          <a:p>
            <a:pPr marL="0" marR="0" lvl="0" indent="0" algn="l" defTabSz="457200" rtl="0" eaLnBrk="1" fontAlgn="base"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81D6"/>
                </a:solidFill>
                <a:effectLst/>
                <a:uLnTx/>
                <a:uFillTx/>
                <a:latin typeface="Soleil Xb" panose="02000503030000020004"/>
                <a:ea typeface="+mn-ea"/>
                <a:cs typeface="+mn-cs"/>
              </a:rPr>
              <a:t>VANILLA </a:t>
            </a:r>
            <a:r>
              <a:rPr kumimoji="0" lang="en-US" sz="1200" b="0" i="0" u="none" strike="noStrike" kern="1200" cap="none" spc="0" normalizeH="0" baseline="0" noProof="0" dirty="0">
                <a:ln>
                  <a:noFill/>
                </a:ln>
                <a:solidFill>
                  <a:srgbClr val="595959"/>
                </a:solidFill>
                <a:effectLst/>
                <a:uLnTx/>
                <a:uFillTx/>
                <a:latin typeface="Soleil Lt" panose="02000503000000020003"/>
                <a:ea typeface="+mn-ea"/>
                <a:cs typeface="+mn-cs"/>
              </a:rPr>
              <a:t>contains antioxidant properties and is known to hydrate skin.</a:t>
            </a:r>
            <a:endParaRPr kumimoji="0" lang="en-US" sz="1200" b="0" i="0" u="none" strike="noStrike" kern="1200" cap="none" spc="0" normalizeH="0" baseline="0" noProof="0" dirty="0">
              <a:ln>
                <a:noFill/>
              </a:ln>
              <a:solidFill>
                <a:srgbClr val="000000"/>
              </a:solidFill>
              <a:effectLst/>
              <a:uLnTx/>
              <a:uFillTx/>
              <a:latin typeface="Soleil Lt" panose="02000503000000020003"/>
              <a:ea typeface="+mn-ea"/>
              <a:cs typeface="+mn-cs"/>
            </a:endParaRPr>
          </a:p>
          <a:p>
            <a:pPr marL="0" marR="0" lvl="0" indent="0" algn="l" defTabSz="457200" rtl="0" eaLnBrk="1" fontAlgn="base"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endParaRPr>
          </a:p>
          <a:p>
            <a:pPr marL="0" marR="0" lvl="0" indent="0" algn="l" defTabSz="457200" rtl="0" eaLnBrk="1" fontAlgn="base"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81D6"/>
                </a:solidFill>
                <a:effectLst/>
                <a:uLnTx/>
                <a:uFillTx/>
                <a:latin typeface="Soleil Xb" panose="02000503030000020004"/>
                <a:ea typeface="+mn-ea"/>
                <a:cs typeface="+mn-cs"/>
              </a:rPr>
              <a:t>SHEA</a:t>
            </a:r>
            <a:r>
              <a:rPr kumimoji="0" lang="en-US" sz="1200" b="1" i="0" u="none" strike="noStrike" kern="1200" cap="none" spc="0" normalizeH="0" baseline="0" noProof="0" dirty="0">
                <a:ln>
                  <a:noFill/>
                </a:ln>
                <a:solidFill>
                  <a:srgbClr val="FF557E"/>
                </a:solidFill>
                <a:effectLst/>
                <a:uLnTx/>
                <a:uFillTx/>
                <a:latin typeface="Soleil Xb" panose="02000503030000020004"/>
                <a:ea typeface="+mn-ea"/>
                <a:cs typeface="+mn-cs"/>
              </a:rPr>
              <a:t> </a:t>
            </a:r>
            <a:r>
              <a:rPr kumimoji="0" lang="en-US" sz="1200" b="1" i="0" u="none" strike="noStrike" kern="1200" cap="none" spc="0" normalizeH="0" baseline="0" noProof="0" dirty="0">
                <a:ln>
                  <a:noFill/>
                </a:ln>
                <a:solidFill>
                  <a:srgbClr val="FF81D6"/>
                </a:solidFill>
                <a:effectLst/>
                <a:uLnTx/>
                <a:uFillTx/>
                <a:latin typeface="Soleil Xb" panose="02000503030000020004"/>
                <a:ea typeface="+mn-ea"/>
                <a:cs typeface="+mn-cs"/>
              </a:rPr>
              <a:t>BUTTER</a:t>
            </a:r>
            <a:r>
              <a:rPr kumimoji="0" lang="en-US" sz="1200" b="1" i="0" u="none" strike="noStrike" kern="1200" cap="none" spc="0" normalizeH="0" baseline="0" noProof="0" dirty="0">
                <a:ln>
                  <a:noFill/>
                </a:ln>
                <a:solidFill>
                  <a:srgbClr val="FF557E"/>
                </a:solidFill>
                <a:effectLst/>
                <a:uLnTx/>
                <a:uFillTx/>
                <a:latin typeface="Soleil Xb" panose="02000503030000020004"/>
                <a:ea typeface="+mn-ea"/>
                <a:cs typeface="+mn-cs"/>
              </a:rPr>
              <a:t> </a:t>
            </a:r>
            <a:r>
              <a:rPr kumimoji="0" lang="en-US" sz="1200" b="0" i="0" u="none" strike="noStrike" kern="1200" cap="none" spc="0" normalizeH="0" baseline="0" noProof="0" dirty="0">
                <a:ln>
                  <a:noFill/>
                </a:ln>
                <a:solidFill>
                  <a:srgbClr val="595959"/>
                </a:solidFill>
                <a:effectLst/>
                <a:uLnTx/>
                <a:uFillTx/>
                <a:latin typeface="Soleil Lt" panose="02000503000000020003"/>
                <a:ea typeface="+mn-ea"/>
                <a:cs typeface="+mn-cs"/>
              </a:rPr>
              <a:t>is known to deeply moisturize, nourish and soften skin while helping to promote elasticity.</a:t>
            </a:r>
            <a:endParaRPr kumimoji="0" lang="en-US" sz="12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endParaRPr>
          </a:p>
        </p:txBody>
      </p:sp>
      <p:sp>
        <p:nvSpPr>
          <p:cNvPr id="20" name="Rectangle 19">
            <a:extLst>
              <a:ext uri="{FF2B5EF4-FFF2-40B4-BE49-F238E27FC236}">
                <a16:creationId xmlns:a16="http://schemas.microsoft.com/office/drawing/2014/main" id="{7AA94412-C60F-EA49-91B8-F6EDD3F9F83A}"/>
              </a:ext>
            </a:extLst>
          </p:cNvPr>
          <p:cNvSpPr/>
          <p:nvPr/>
        </p:nvSpPr>
        <p:spPr>
          <a:xfrm>
            <a:off x="6553200" y="0"/>
            <a:ext cx="4114800" cy="6339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7008D017-F3E4-AB4F-8DC1-F193781E30C9}"/>
              </a:ext>
            </a:extLst>
          </p:cNvPr>
          <p:cNvSpPr/>
          <p:nvPr/>
        </p:nvSpPr>
        <p:spPr>
          <a:xfrm>
            <a:off x="1737042" y="4899562"/>
            <a:ext cx="4530419" cy="1246447"/>
          </a:xfrm>
          <a:prstGeom prst="rect">
            <a:avLst/>
          </a:prstGeom>
          <a:solidFill>
            <a:srgbClr val="FBF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36B23BC2-A6B2-EC44-B25A-DD057A6CA93A}"/>
              </a:ext>
            </a:extLst>
          </p:cNvPr>
          <p:cNvSpPr txBox="1"/>
          <p:nvPr/>
        </p:nvSpPr>
        <p:spPr>
          <a:xfrm>
            <a:off x="1737042" y="4859487"/>
            <a:ext cx="2306952"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65000"/>
                    <a:lumOff val="35000"/>
                  </a:prstClr>
                </a:solidFill>
                <a:effectLst/>
                <a:uLnTx/>
                <a:uFillTx/>
                <a:latin typeface="Albany" pitchFamily="2" charset="77"/>
                <a:ea typeface="+mn-ea"/>
                <a:cs typeface="+mn-cs"/>
              </a:rPr>
              <a:t>Scent Profile </a:t>
            </a:r>
          </a:p>
        </p:txBody>
      </p:sp>
      <p:sp>
        <p:nvSpPr>
          <p:cNvPr id="23" name="TextBox 22">
            <a:extLst>
              <a:ext uri="{FF2B5EF4-FFF2-40B4-BE49-F238E27FC236}">
                <a16:creationId xmlns:a16="http://schemas.microsoft.com/office/drawing/2014/main" id="{A5858DD0-81D1-C54C-8CA4-8A6A4AAB79B8}"/>
              </a:ext>
            </a:extLst>
          </p:cNvPr>
          <p:cNvSpPr txBox="1"/>
          <p:nvPr/>
        </p:nvSpPr>
        <p:spPr>
          <a:xfrm>
            <a:off x="1786823" y="5299229"/>
            <a:ext cx="1530459" cy="43088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lumMod val="65000"/>
                    <a:lumOff val="35000"/>
                  </a:prstClr>
                </a:solidFill>
                <a:effectLst/>
                <a:uLnTx/>
                <a:uFillTx/>
                <a:latin typeface="Soleil" panose="02000503030000020004" pitchFamily="2" charset="77"/>
                <a:ea typeface="+mn-ea"/>
                <a:cs typeface="+mn-cs"/>
              </a:rPr>
              <a:t>TOP: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Soleil" panose="02000503030000020004" pitchFamily="2" charset="77"/>
                <a:ea typeface="+mn-ea"/>
                <a:cs typeface="+mn-cs"/>
              </a:rPr>
              <a:t>Sheer Jasmine</a:t>
            </a:r>
            <a:r>
              <a:rPr kumimoji="0" lang="en-US" sz="1100" b="1" i="0" u="none" strike="noStrike" kern="1200" cap="none" spc="0" normalizeH="0" baseline="0" noProof="0" dirty="0">
                <a:ln>
                  <a:noFill/>
                </a:ln>
                <a:solidFill>
                  <a:prstClr val="black">
                    <a:lumMod val="65000"/>
                    <a:lumOff val="35000"/>
                  </a:prstClr>
                </a:solidFill>
                <a:effectLst/>
                <a:uLnTx/>
                <a:uFillTx/>
                <a:latin typeface="Soleil" panose="02000503030000020004" pitchFamily="2" charset="77"/>
                <a:ea typeface="+mn-ea"/>
                <a:cs typeface="+mn-cs"/>
              </a:rPr>
              <a:t> </a:t>
            </a:r>
          </a:p>
        </p:txBody>
      </p:sp>
      <p:cxnSp>
        <p:nvCxnSpPr>
          <p:cNvPr id="24" name="Straight Connector 23">
            <a:extLst>
              <a:ext uri="{FF2B5EF4-FFF2-40B4-BE49-F238E27FC236}">
                <a16:creationId xmlns:a16="http://schemas.microsoft.com/office/drawing/2014/main" id="{861B5259-F1B4-524A-9244-BD67CD101FEE}"/>
              </a:ext>
            </a:extLst>
          </p:cNvPr>
          <p:cNvCxnSpPr/>
          <p:nvPr/>
        </p:nvCxnSpPr>
        <p:spPr>
          <a:xfrm>
            <a:off x="3351629" y="5357484"/>
            <a:ext cx="0" cy="64633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542299C-C34E-5844-9383-D9DAEBF5584D}"/>
              </a:ext>
            </a:extLst>
          </p:cNvPr>
          <p:cNvCxnSpPr/>
          <p:nvPr/>
        </p:nvCxnSpPr>
        <p:spPr>
          <a:xfrm>
            <a:off x="4592813" y="5357484"/>
            <a:ext cx="0" cy="64633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FEFBF52A-0D16-D946-B8F6-F46391D3EAAD}"/>
              </a:ext>
            </a:extLst>
          </p:cNvPr>
          <p:cNvSpPr txBox="1"/>
          <p:nvPr/>
        </p:nvSpPr>
        <p:spPr>
          <a:xfrm>
            <a:off x="3365918" y="5299229"/>
            <a:ext cx="1283455" cy="43088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lumMod val="65000"/>
                    <a:lumOff val="35000"/>
                  </a:prstClr>
                </a:solidFill>
                <a:effectLst/>
                <a:uLnTx/>
                <a:uFillTx/>
                <a:latin typeface="Soleil" panose="02000503030000020004" pitchFamily="2" charset="77"/>
                <a:ea typeface="+mn-ea"/>
                <a:cs typeface="+mn-cs"/>
              </a:rPr>
              <a:t>MIDDLE: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Soleil" panose="02000503030000020004" pitchFamily="2" charset="77"/>
                <a:ea typeface="+mn-ea"/>
                <a:cs typeface="+mn-cs"/>
              </a:rPr>
              <a:t>Coconut Cream</a:t>
            </a:r>
          </a:p>
        </p:txBody>
      </p:sp>
      <p:sp>
        <p:nvSpPr>
          <p:cNvPr id="27" name="TextBox 26">
            <a:extLst>
              <a:ext uri="{FF2B5EF4-FFF2-40B4-BE49-F238E27FC236}">
                <a16:creationId xmlns:a16="http://schemas.microsoft.com/office/drawing/2014/main" id="{8A1CA949-131C-1C4E-ACA6-E7A4C13F93E6}"/>
              </a:ext>
            </a:extLst>
          </p:cNvPr>
          <p:cNvSpPr txBox="1"/>
          <p:nvPr/>
        </p:nvSpPr>
        <p:spPr>
          <a:xfrm>
            <a:off x="4607541" y="5299229"/>
            <a:ext cx="1674931"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lumMod val="65000"/>
                    <a:lumOff val="35000"/>
                  </a:prstClr>
                </a:solidFill>
                <a:effectLst/>
                <a:uLnTx/>
                <a:uFillTx/>
                <a:latin typeface="Soleil" panose="02000503030000020004" pitchFamily="2" charset="77"/>
                <a:ea typeface="+mn-ea"/>
                <a:cs typeface="+mn-cs"/>
              </a:rPr>
              <a:t>BOTTOM: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Soleil" panose="02000503030000020004" pitchFamily="2" charset="77"/>
                <a:ea typeface="+mn-ea"/>
                <a:cs typeface="+mn-cs"/>
              </a:rPr>
              <a:t>Vanilla</a:t>
            </a:r>
            <a:br>
              <a:rPr kumimoji="0" lang="en-US" sz="1100" b="0" i="0" u="none" strike="noStrike" kern="1200" cap="none" spc="0" normalizeH="0" baseline="0" noProof="0" dirty="0">
                <a:ln>
                  <a:noFill/>
                </a:ln>
                <a:solidFill>
                  <a:prstClr val="black">
                    <a:lumMod val="65000"/>
                    <a:lumOff val="35000"/>
                  </a:prstClr>
                </a:solidFill>
                <a:effectLst/>
                <a:uLnTx/>
                <a:uFillTx/>
                <a:latin typeface="Soleil" panose="02000503030000020004" pitchFamily="2" charset="77"/>
                <a:ea typeface="+mn-ea"/>
                <a:cs typeface="+mn-cs"/>
              </a:rPr>
            </a:br>
            <a:r>
              <a:rPr kumimoji="0" lang="en-US" sz="1100" b="0" i="0" u="none" strike="noStrike" kern="1200" cap="none" spc="0" normalizeH="0" baseline="0" noProof="0" dirty="0">
                <a:ln>
                  <a:noFill/>
                </a:ln>
                <a:solidFill>
                  <a:prstClr val="black">
                    <a:lumMod val="65000"/>
                    <a:lumOff val="35000"/>
                  </a:prstClr>
                </a:solidFill>
                <a:effectLst/>
                <a:uLnTx/>
                <a:uFillTx/>
                <a:latin typeface="Soleil" panose="02000503030000020004" pitchFamily="2" charset="77"/>
                <a:ea typeface="+mn-ea"/>
                <a:cs typeface="+mn-cs"/>
              </a:rPr>
              <a:t>Musk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Soleil" panose="02000503030000020004" pitchFamily="2" charset="77"/>
                <a:ea typeface="+mn-ea"/>
                <a:cs typeface="+mn-cs"/>
              </a:rPr>
              <a:t>Sandalwood</a:t>
            </a:r>
          </a:p>
        </p:txBody>
      </p:sp>
      <p:sp>
        <p:nvSpPr>
          <p:cNvPr id="19" name="TextBox 18">
            <a:extLst>
              <a:ext uri="{FF2B5EF4-FFF2-40B4-BE49-F238E27FC236}">
                <a16:creationId xmlns:a16="http://schemas.microsoft.com/office/drawing/2014/main" id="{1CF38127-4647-4D41-B142-CFBD34E94E87}"/>
              </a:ext>
            </a:extLst>
          </p:cNvPr>
          <p:cNvSpPr txBox="1"/>
          <p:nvPr/>
        </p:nvSpPr>
        <p:spPr>
          <a:xfrm>
            <a:off x="8692432" y="5372787"/>
            <a:ext cx="1574798" cy="246221"/>
          </a:xfrm>
          <a:prstGeom prst="rect">
            <a:avLst/>
          </a:prstGeom>
          <a:solidFill>
            <a:srgbClr val="FFE3FD"/>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Soleil" panose="00000500000000000000" pitchFamily="50" charset="0"/>
                <a:ea typeface="Calibri" panose="020F0502020204030204" pitchFamily="34" charset="0"/>
                <a:cs typeface="+mn-cs"/>
              </a:rPr>
              <a:t>700294</a:t>
            </a:r>
            <a:endParaRPr kumimoji="0" lang="en-US" sz="1000" b="0" i="0" u="none" strike="noStrike" kern="1200" cap="none" spc="300" normalizeH="0" baseline="0" noProof="0" dirty="0">
              <a:ln>
                <a:noFill/>
              </a:ln>
              <a:solidFill>
                <a:prstClr val="black"/>
              </a:solidFill>
              <a:effectLst/>
              <a:uLnTx/>
              <a:uFillTx/>
              <a:latin typeface="Soleil" panose="00000500000000000000" pitchFamily="50" charset="0"/>
              <a:ea typeface="+mn-ea"/>
              <a:cs typeface="+mn-cs"/>
            </a:endParaRPr>
          </a:p>
        </p:txBody>
      </p:sp>
      <p:pic>
        <p:nvPicPr>
          <p:cNvPr id="4100" name="Picture 4" descr="Barcode">
            <a:extLst>
              <a:ext uri="{FF2B5EF4-FFF2-40B4-BE49-F238E27FC236}">
                <a16:creationId xmlns:a16="http://schemas.microsoft.com/office/drawing/2014/main" id="{91CFBA12-139B-4F09-AC04-4A5034EB2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9986" y="5651580"/>
            <a:ext cx="1459438" cy="64576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4503E2AD-1B7C-4373-8AA1-F1EA6E2284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20116" y="102311"/>
            <a:ext cx="2740693" cy="5012391"/>
          </a:xfrm>
          <a:prstGeom prst="rect">
            <a:avLst/>
          </a:prstGeom>
        </p:spPr>
      </p:pic>
    </p:spTree>
    <p:extLst>
      <p:ext uri="{BB962C8B-B14F-4D97-AF65-F5344CB8AC3E}">
        <p14:creationId xmlns:p14="http://schemas.microsoft.com/office/powerpoint/2010/main" val="3930900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2F652-86A3-E542-B7DD-03F40B0A22FF}"/>
              </a:ext>
            </a:extLst>
          </p:cNvPr>
          <p:cNvSpPr>
            <a:spLocks noGrp="1"/>
          </p:cNvSpPr>
          <p:nvPr>
            <p:ph type="title"/>
          </p:nvPr>
        </p:nvSpPr>
        <p:spPr>
          <a:xfrm>
            <a:off x="1524000" y="6339840"/>
            <a:ext cx="9144000" cy="518160"/>
          </a:xfrm>
          <a:solidFill>
            <a:srgbClr val="FF81D5"/>
          </a:solidFill>
        </p:spPr>
        <p:txBody>
          <a:bodyPr anchor="ctr" anchorCtr="0">
            <a:normAutofit/>
          </a:bodyPr>
          <a:lstStyle/>
          <a:p>
            <a:r>
              <a:rPr lang="en-US" sz="2200" dirty="0">
                <a:solidFill>
                  <a:schemeClr val="bg1"/>
                </a:solidFill>
              </a:rPr>
              <a:t>  Shea Sugar Scrub: Sweet</a:t>
            </a:r>
          </a:p>
        </p:txBody>
      </p:sp>
      <p:pic>
        <p:nvPicPr>
          <p:cNvPr id="7" name="Picture 6">
            <a:extLst>
              <a:ext uri="{FF2B5EF4-FFF2-40B4-BE49-F238E27FC236}">
                <a16:creationId xmlns:a16="http://schemas.microsoft.com/office/drawing/2014/main" id="{14068FE3-C948-3145-8455-B4462F745BCA}"/>
              </a:ext>
            </a:extLst>
          </p:cNvPr>
          <p:cNvPicPr>
            <a:picLocks noChangeAspect="1"/>
          </p:cNvPicPr>
          <p:nvPr/>
        </p:nvPicPr>
        <p:blipFill>
          <a:blip r:embed="rId2" cstate="screen">
            <a:clrChange>
              <a:clrFrom>
                <a:srgbClr val="000000">
                  <a:alpha val="0"/>
                </a:srgbClr>
              </a:clrFrom>
              <a:clrTo>
                <a:srgbClr val="000000">
                  <a:alpha val="0"/>
                </a:srgbClr>
              </a:clrTo>
            </a:clrChange>
            <a:extLst>
              <a:ext uri="{28A0092B-C50C-407E-A947-70E740481C1C}">
                <a14:useLocalDpi xmlns:a14="http://schemas.microsoft.com/office/drawing/2010/main"/>
              </a:ext>
            </a:extLst>
          </a:blip>
          <a:stretch>
            <a:fillRect/>
          </a:stretch>
        </p:blipFill>
        <p:spPr>
          <a:xfrm>
            <a:off x="9032024" y="6494080"/>
            <a:ext cx="1451204" cy="209680"/>
          </a:xfrm>
          <a:prstGeom prst="rect">
            <a:avLst/>
          </a:prstGeom>
        </p:spPr>
      </p:pic>
      <p:sp>
        <p:nvSpPr>
          <p:cNvPr id="8" name="TextBox 7">
            <a:extLst>
              <a:ext uri="{FF2B5EF4-FFF2-40B4-BE49-F238E27FC236}">
                <a16:creationId xmlns:a16="http://schemas.microsoft.com/office/drawing/2014/main" id="{0317AE64-FE84-7F4E-BCAE-B7A34F8B5CAA}"/>
              </a:ext>
            </a:extLst>
          </p:cNvPr>
          <p:cNvSpPr txBox="1"/>
          <p:nvPr/>
        </p:nvSpPr>
        <p:spPr>
          <a:xfrm>
            <a:off x="6267462" y="6494080"/>
            <a:ext cx="2764563" cy="261610"/>
          </a:xfrm>
          <a:prstGeom prst="rect">
            <a:avLst/>
          </a:prstGeom>
          <a:noFill/>
          <a:ln w="3175">
            <a:noFill/>
          </a:ln>
        </p:spPr>
        <p:txBody>
          <a:bodyPr vert="horz" wrap="square" rtlCol="0" anchor="ctr" anchorCtr="0">
            <a:spAutoFit/>
          </a:bodyPr>
          <a:lstStyle/>
          <a:p>
            <a:pPr algn="r">
              <a:defRPr/>
            </a:pPr>
            <a:r>
              <a:rPr lang="en-US" sz="1100" dirty="0">
                <a:solidFill>
                  <a:prstClr val="white"/>
                </a:solidFill>
                <a:latin typeface="Soleil Lt" panose="02000503000000020003" pitchFamily="2" charset="77"/>
              </a:rPr>
              <a:t>CONFIDENTIAL INFORMATION   |</a:t>
            </a:r>
          </a:p>
        </p:txBody>
      </p:sp>
      <p:sp>
        <p:nvSpPr>
          <p:cNvPr id="9" name="TextBox 8">
            <a:extLst>
              <a:ext uri="{FF2B5EF4-FFF2-40B4-BE49-F238E27FC236}">
                <a16:creationId xmlns:a16="http://schemas.microsoft.com/office/drawing/2014/main" id="{693AF43B-BA41-1941-B536-1665054C1FA5}"/>
              </a:ext>
            </a:extLst>
          </p:cNvPr>
          <p:cNvSpPr txBox="1"/>
          <p:nvPr/>
        </p:nvSpPr>
        <p:spPr>
          <a:xfrm>
            <a:off x="1804002" y="2035466"/>
            <a:ext cx="2324226" cy="646331"/>
          </a:xfrm>
          <a:prstGeom prst="rect">
            <a:avLst/>
          </a:prstGeom>
          <a:noFill/>
        </p:spPr>
        <p:txBody>
          <a:bodyPr wrap="square" rtlCol="0">
            <a:spAutoFit/>
          </a:bodyPr>
          <a:lstStyle/>
          <a:p>
            <a:pPr>
              <a:defRPr/>
            </a:pPr>
            <a:r>
              <a:rPr lang="en-US" sz="3600" dirty="0">
                <a:solidFill>
                  <a:prstClr val="black">
                    <a:lumMod val="65000"/>
                    <a:lumOff val="35000"/>
                  </a:prstClr>
                </a:solidFill>
                <a:latin typeface="Albany" pitchFamily="2" charset="77"/>
              </a:rPr>
              <a:t>Benefits</a:t>
            </a:r>
          </a:p>
        </p:txBody>
      </p:sp>
      <p:sp>
        <p:nvSpPr>
          <p:cNvPr id="15" name="TextBox 14">
            <a:extLst>
              <a:ext uri="{FF2B5EF4-FFF2-40B4-BE49-F238E27FC236}">
                <a16:creationId xmlns:a16="http://schemas.microsoft.com/office/drawing/2014/main" id="{95AD438D-75AB-A24B-BEAE-C3AC5F5FE109}"/>
              </a:ext>
            </a:extLst>
          </p:cNvPr>
          <p:cNvSpPr txBox="1"/>
          <p:nvPr/>
        </p:nvSpPr>
        <p:spPr>
          <a:xfrm>
            <a:off x="1786823" y="438818"/>
            <a:ext cx="4596681" cy="1692771"/>
          </a:xfrm>
          <a:prstGeom prst="rect">
            <a:avLst/>
          </a:prstGeom>
          <a:noFill/>
        </p:spPr>
        <p:txBody>
          <a:bodyPr wrap="square" rtlCol="0">
            <a:spAutoFit/>
          </a:bodyPr>
          <a:lstStyle/>
          <a:p>
            <a:pPr defTabSz="457200" fontAlgn="base">
              <a:defRPr/>
            </a:pPr>
            <a:r>
              <a:rPr lang="en-US" sz="2000" b="1" dirty="0">
                <a:solidFill>
                  <a:srgbClr val="FF81D6"/>
                </a:solidFill>
                <a:latin typeface="Soleil" panose="02000503030000020004"/>
              </a:rPr>
              <a:t>Peach Sorbet Sugar Scrub</a:t>
            </a:r>
            <a:r>
              <a:rPr lang="en-US" sz="2000" dirty="0">
                <a:solidFill>
                  <a:srgbClr val="000000"/>
                </a:solidFill>
                <a:latin typeface="Soleil" panose="02000503030000020004"/>
              </a:rPr>
              <a:t>​</a:t>
            </a:r>
            <a:endParaRPr lang="en-US" sz="2000" dirty="0">
              <a:solidFill>
                <a:srgbClr val="000000"/>
              </a:solidFill>
              <a:latin typeface="Segoe UI" panose="020B0502040204020203" pitchFamily="34" charset="0"/>
            </a:endParaRPr>
          </a:p>
          <a:p>
            <a:pPr defTabSz="457200" fontAlgn="base">
              <a:defRPr/>
            </a:pPr>
            <a:r>
              <a:rPr lang="en-US" sz="1400" dirty="0">
                <a:solidFill>
                  <a:srgbClr val="595959"/>
                </a:solidFill>
                <a:latin typeface="Soleil Lt" panose="02000503000000020003"/>
              </a:rPr>
              <a:t>Relax and give your skin a pick-me-up with Peach Sorbet Shea Sugar Scrub. A blend of sun-kissed apricot and peach blossom make for the perfect peach scent. Apricot kernel oil and peach help lock in moisture and boost skin radiance.</a:t>
            </a:r>
            <a:endParaRPr lang="en-US" sz="1400" dirty="0">
              <a:solidFill>
                <a:srgbClr val="000000"/>
              </a:solidFill>
              <a:latin typeface="Segoe UI" panose="020B0502040204020203" pitchFamily="34" charset="0"/>
            </a:endParaRPr>
          </a:p>
          <a:p>
            <a:pPr>
              <a:defRPr/>
            </a:pPr>
            <a:endParaRPr lang="en-US" sz="1400" dirty="0">
              <a:solidFill>
                <a:prstClr val="black">
                  <a:lumMod val="65000"/>
                  <a:lumOff val="35000"/>
                </a:prstClr>
              </a:solidFill>
              <a:latin typeface="Soleil Lt" pitchFamily="2" charset="77"/>
              <a:ea typeface="Microsoft JhengHei Light" panose="020B0304030504040204" pitchFamily="34" charset="-120"/>
            </a:endParaRPr>
          </a:p>
        </p:txBody>
      </p:sp>
      <p:sp>
        <p:nvSpPr>
          <p:cNvPr id="17" name="TextBox 16">
            <a:extLst>
              <a:ext uri="{FF2B5EF4-FFF2-40B4-BE49-F238E27FC236}">
                <a16:creationId xmlns:a16="http://schemas.microsoft.com/office/drawing/2014/main" id="{1D21199F-F15F-854C-96D7-17565479A8CC}"/>
              </a:ext>
            </a:extLst>
          </p:cNvPr>
          <p:cNvSpPr txBox="1"/>
          <p:nvPr/>
        </p:nvSpPr>
        <p:spPr>
          <a:xfrm>
            <a:off x="1802735" y="2544676"/>
            <a:ext cx="4596867" cy="1754326"/>
          </a:xfrm>
          <a:prstGeom prst="rect">
            <a:avLst/>
          </a:prstGeom>
          <a:noFill/>
        </p:spPr>
        <p:txBody>
          <a:bodyPr wrap="square">
            <a:spAutoFit/>
          </a:bodyPr>
          <a:lstStyle/>
          <a:p>
            <a:pPr defTabSz="457200" fontAlgn="base">
              <a:defRPr/>
            </a:pPr>
            <a:r>
              <a:rPr lang="en-US" sz="1200" b="1" dirty="0">
                <a:solidFill>
                  <a:srgbClr val="FF81D6"/>
                </a:solidFill>
                <a:latin typeface="Soleil Xb" panose="02000503030000020004"/>
              </a:rPr>
              <a:t>APRICOT KERNEL OIL </a:t>
            </a:r>
            <a:r>
              <a:rPr lang="en-US" sz="1200" dirty="0">
                <a:solidFill>
                  <a:srgbClr val="595959"/>
                </a:solidFill>
                <a:latin typeface="Soleil Lt" panose="02000503000000020003"/>
              </a:rPr>
              <a:t>helps soften skin and lock in moisture. It is known to help improve skin tone and promote a strong skin barrier.</a:t>
            </a:r>
          </a:p>
          <a:p>
            <a:pPr defTabSz="457200" fontAlgn="base">
              <a:defRPr/>
            </a:pPr>
            <a:endParaRPr lang="en-US" sz="1200" dirty="0">
              <a:solidFill>
                <a:srgbClr val="000000"/>
              </a:solidFill>
              <a:latin typeface="Segoe UI" panose="020B0502040204020203" pitchFamily="34" charset="0"/>
            </a:endParaRPr>
          </a:p>
          <a:p>
            <a:pPr defTabSz="457200" fontAlgn="base">
              <a:defRPr/>
            </a:pPr>
            <a:r>
              <a:rPr lang="en-US" sz="1200" b="1" dirty="0">
                <a:solidFill>
                  <a:srgbClr val="FF81D6"/>
                </a:solidFill>
                <a:latin typeface="Soleil Xb" panose="02000503030000020004"/>
              </a:rPr>
              <a:t>PEACH EXTRACT</a:t>
            </a:r>
            <a:r>
              <a:rPr lang="en-US" sz="1200" b="1" dirty="0">
                <a:solidFill>
                  <a:srgbClr val="FF53DD"/>
                </a:solidFill>
                <a:latin typeface="Soleil Xb" panose="02000503030000020004"/>
              </a:rPr>
              <a:t> </a:t>
            </a:r>
            <a:r>
              <a:rPr lang="en-US" sz="1200" dirty="0">
                <a:solidFill>
                  <a:srgbClr val="595959"/>
                </a:solidFill>
                <a:latin typeface="Soleil Lt" panose="02000503000000020003"/>
              </a:rPr>
              <a:t>helps balance skin and boost radiance. It helps protect skin from environmental stressors and assists in increasing skin cell turnover.</a:t>
            </a:r>
          </a:p>
          <a:p>
            <a:pPr defTabSz="457200" fontAlgn="base">
              <a:defRPr/>
            </a:pPr>
            <a:endParaRPr lang="en-US" sz="1200" dirty="0">
              <a:solidFill>
                <a:srgbClr val="000000"/>
              </a:solidFill>
              <a:latin typeface="Segoe UI" panose="020B0502040204020203" pitchFamily="34" charset="0"/>
            </a:endParaRPr>
          </a:p>
          <a:p>
            <a:pPr defTabSz="457200" fontAlgn="base">
              <a:defRPr/>
            </a:pPr>
            <a:r>
              <a:rPr lang="en-US" sz="1200" b="1" dirty="0">
                <a:solidFill>
                  <a:srgbClr val="FF81D6"/>
                </a:solidFill>
                <a:latin typeface="Soleil Xb" panose="02000503030000020004"/>
              </a:rPr>
              <a:t>SHEA</a:t>
            </a:r>
            <a:r>
              <a:rPr lang="en-US" sz="1200" b="1" dirty="0">
                <a:solidFill>
                  <a:srgbClr val="FF557E"/>
                </a:solidFill>
                <a:latin typeface="Soleil Xb" panose="02000503030000020004"/>
              </a:rPr>
              <a:t> </a:t>
            </a:r>
            <a:r>
              <a:rPr lang="en-US" sz="1200" b="1" dirty="0">
                <a:solidFill>
                  <a:srgbClr val="FF81D6"/>
                </a:solidFill>
                <a:latin typeface="Soleil Xb" panose="02000503030000020004"/>
              </a:rPr>
              <a:t>BUTTER</a:t>
            </a:r>
            <a:r>
              <a:rPr lang="en-US" sz="1200" b="1" dirty="0">
                <a:solidFill>
                  <a:srgbClr val="FF557E"/>
                </a:solidFill>
                <a:latin typeface="Soleil Xb" panose="02000503030000020004"/>
              </a:rPr>
              <a:t> </a:t>
            </a:r>
            <a:r>
              <a:rPr lang="en-US" sz="1200" dirty="0">
                <a:solidFill>
                  <a:srgbClr val="595959"/>
                </a:solidFill>
                <a:latin typeface="Soleil Lt" panose="02000503000000020003"/>
              </a:rPr>
              <a:t>is known to deeply moisturize, nourish and soften skin while helping to promote elasticity.</a:t>
            </a:r>
            <a:endParaRPr lang="en-US" sz="1200" dirty="0">
              <a:solidFill>
                <a:srgbClr val="000000"/>
              </a:solidFill>
              <a:latin typeface="Segoe UI" panose="020B0502040204020203" pitchFamily="34" charset="0"/>
            </a:endParaRPr>
          </a:p>
        </p:txBody>
      </p:sp>
      <p:sp>
        <p:nvSpPr>
          <p:cNvPr id="20" name="Rectangle 19">
            <a:extLst>
              <a:ext uri="{FF2B5EF4-FFF2-40B4-BE49-F238E27FC236}">
                <a16:creationId xmlns:a16="http://schemas.microsoft.com/office/drawing/2014/main" id="{7AA94412-C60F-EA49-91B8-F6EDD3F9F83A}"/>
              </a:ext>
            </a:extLst>
          </p:cNvPr>
          <p:cNvSpPr/>
          <p:nvPr/>
        </p:nvSpPr>
        <p:spPr>
          <a:xfrm>
            <a:off x="6553200" y="0"/>
            <a:ext cx="4114800" cy="6339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Calibri" panose="020F0502020204030204"/>
            </a:endParaRPr>
          </a:p>
        </p:txBody>
      </p:sp>
      <p:sp>
        <p:nvSpPr>
          <p:cNvPr id="21" name="Rectangle 20">
            <a:extLst>
              <a:ext uri="{FF2B5EF4-FFF2-40B4-BE49-F238E27FC236}">
                <a16:creationId xmlns:a16="http://schemas.microsoft.com/office/drawing/2014/main" id="{7008D017-F3E4-AB4F-8DC1-F193781E30C9}"/>
              </a:ext>
            </a:extLst>
          </p:cNvPr>
          <p:cNvSpPr/>
          <p:nvPr/>
        </p:nvSpPr>
        <p:spPr>
          <a:xfrm>
            <a:off x="1737042" y="4899562"/>
            <a:ext cx="4530419" cy="1440279"/>
          </a:xfrm>
          <a:prstGeom prst="rect">
            <a:avLst/>
          </a:prstGeom>
          <a:solidFill>
            <a:srgbClr val="FBF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Calibri" panose="020F0502020204030204"/>
            </a:endParaRPr>
          </a:p>
        </p:txBody>
      </p:sp>
      <p:sp>
        <p:nvSpPr>
          <p:cNvPr id="22" name="TextBox 21">
            <a:extLst>
              <a:ext uri="{FF2B5EF4-FFF2-40B4-BE49-F238E27FC236}">
                <a16:creationId xmlns:a16="http://schemas.microsoft.com/office/drawing/2014/main" id="{36B23BC2-A6B2-EC44-B25A-DD057A6CA93A}"/>
              </a:ext>
            </a:extLst>
          </p:cNvPr>
          <p:cNvSpPr txBox="1"/>
          <p:nvPr/>
        </p:nvSpPr>
        <p:spPr>
          <a:xfrm>
            <a:off x="1821276" y="4961224"/>
            <a:ext cx="2306952" cy="461665"/>
          </a:xfrm>
          <a:prstGeom prst="rect">
            <a:avLst/>
          </a:prstGeom>
          <a:noFill/>
        </p:spPr>
        <p:txBody>
          <a:bodyPr wrap="square">
            <a:spAutoFit/>
          </a:bodyPr>
          <a:lstStyle/>
          <a:p>
            <a:pPr>
              <a:defRPr/>
            </a:pPr>
            <a:r>
              <a:rPr lang="en-US" sz="2400" dirty="0">
                <a:solidFill>
                  <a:prstClr val="black">
                    <a:lumMod val="65000"/>
                    <a:lumOff val="35000"/>
                  </a:prstClr>
                </a:solidFill>
                <a:latin typeface="Albany" pitchFamily="2" charset="77"/>
              </a:rPr>
              <a:t>Scent Profile </a:t>
            </a:r>
          </a:p>
        </p:txBody>
      </p:sp>
      <p:sp>
        <p:nvSpPr>
          <p:cNvPr id="23" name="TextBox 22">
            <a:extLst>
              <a:ext uri="{FF2B5EF4-FFF2-40B4-BE49-F238E27FC236}">
                <a16:creationId xmlns:a16="http://schemas.microsoft.com/office/drawing/2014/main" id="{A5858DD0-81D1-C54C-8CA4-8A6A4AAB79B8}"/>
              </a:ext>
            </a:extLst>
          </p:cNvPr>
          <p:cNvSpPr txBox="1"/>
          <p:nvPr/>
        </p:nvSpPr>
        <p:spPr>
          <a:xfrm>
            <a:off x="1786823" y="5299228"/>
            <a:ext cx="1530459" cy="923330"/>
          </a:xfrm>
          <a:prstGeom prst="rect">
            <a:avLst/>
          </a:prstGeom>
          <a:noFill/>
        </p:spPr>
        <p:txBody>
          <a:bodyPr wrap="square">
            <a:spAutoFit/>
          </a:bodyPr>
          <a:lstStyle/>
          <a:p>
            <a:pPr defTabSz="457200" fontAlgn="base">
              <a:defRPr/>
            </a:pPr>
            <a:r>
              <a:rPr lang="en-US" sz="900" b="1" dirty="0">
                <a:solidFill>
                  <a:srgbClr val="595959"/>
                </a:solidFill>
                <a:latin typeface="Soleil" panose="02000503030000020004"/>
              </a:rPr>
              <a:t>TOP: </a:t>
            </a:r>
            <a:r>
              <a:rPr lang="en-US" sz="900" dirty="0">
                <a:solidFill>
                  <a:srgbClr val="000000"/>
                </a:solidFill>
                <a:latin typeface="Soleil" panose="02000503030000020004"/>
              </a:rPr>
              <a:t>​</a:t>
            </a:r>
            <a:endParaRPr lang="en-US" sz="900" dirty="0">
              <a:solidFill>
                <a:srgbClr val="000000"/>
              </a:solidFill>
              <a:latin typeface="Segoe UI" panose="020B0502040204020203" pitchFamily="34" charset="0"/>
            </a:endParaRPr>
          </a:p>
          <a:p>
            <a:pPr defTabSz="457200" fontAlgn="base">
              <a:defRPr/>
            </a:pPr>
            <a:r>
              <a:rPr lang="en-US" sz="900" dirty="0">
                <a:solidFill>
                  <a:srgbClr val="595959"/>
                </a:solidFill>
                <a:latin typeface="Soleil Lt" panose="02000503000000020003"/>
              </a:rPr>
              <a:t>Sunkissed Apricot </a:t>
            </a:r>
            <a:r>
              <a:rPr lang="en-US" sz="900" dirty="0">
                <a:solidFill>
                  <a:srgbClr val="000000"/>
                </a:solidFill>
                <a:latin typeface="Soleil Lt" panose="02000503000000020003"/>
              </a:rPr>
              <a:t>​</a:t>
            </a:r>
            <a:endParaRPr lang="en-US" sz="900" dirty="0">
              <a:solidFill>
                <a:srgbClr val="000000"/>
              </a:solidFill>
              <a:latin typeface="Segoe UI" panose="020B0502040204020203" pitchFamily="34" charset="0"/>
            </a:endParaRPr>
          </a:p>
          <a:p>
            <a:pPr defTabSz="457200" fontAlgn="base">
              <a:defRPr/>
            </a:pPr>
            <a:r>
              <a:rPr lang="en-US" sz="900" dirty="0">
                <a:solidFill>
                  <a:srgbClr val="595959"/>
                </a:solidFill>
                <a:latin typeface="Soleil Lt" panose="02000503000000020003"/>
              </a:rPr>
              <a:t>Red Grapefruit</a:t>
            </a:r>
            <a:r>
              <a:rPr lang="en-US" sz="900" dirty="0">
                <a:solidFill>
                  <a:srgbClr val="000000"/>
                </a:solidFill>
                <a:latin typeface="Soleil Lt" panose="02000503000000020003"/>
              </a:rPr>
              <a:t>​</a:t>
            </a:r>
            <a:endParaRPr lang="en-US" sz="900" dirty="0">
              <a:solidFill>
                <a:srgbClr val="000000"/>
              </a:solidFill>
              <a:latin typeface="Segoe UI" panose="020B0502040204020203" pitchFamily="34" charset="0"/>
            </a:endParaRPr>
          </a:p>
          <a:p>
            <a:pPr defTabSz="457200" fontAlgn="base">
              <a:defRPr/>
            </a:pPr>
            <a:r>
              <a:rPr lang="en-US" sz="900" dirty="0">
                <a:solidFill>
                  <a:srgbClr val="595959"/>
                </a:solidFill>
                <a:latin typeface="Soleil Lt" panose="02000503000000020003"/>
              </a:rPr>
              <a:t>Strawberry Leaves </a:t>
            </a:r>
            <a:r>
              <a:rPr lang="en-US" sz="900" dirty="0">
                <a:solidFill>
                  <a:srgbClr val="000000"/>
                </a:solidFill>
                <a:latin typeface="Soleil Lt" panose="02000503000000020003"/>
              </a:rPr>
              <a:t>​</a:t>
            </a:r>
            <a:endParaRPr lang="en-US" sz="900" dirty="0">
              <a:solidFill>
                <a:srgbClr val="000000"/>
              </a:solidFill>
              <a:latin typeface="Segoe UI" panose="020B0502040204020203" pitchFamily="34" charset="0"/>
            </a:endParaRPr>
          </a:p>
          <a:p>
            <a:pPr defTabSz="457200" fontAlgn="base">
              <a:defRPr/>
            </a:pPr>
            <a:r>
              <a:rPr lang="en-US" sz="900" dirty="0">
                <a:solidFill>
                  <a:srgbClr val="595959"/>
                </a:solidFill>
                <a:latin typeface="Soleil Lt" panose="02000503000000020003"/>
              </a:rPr>
              <a:t>Ripe Melon</a:t>
            </a:r>
            <a:r>
              <a:rPr lang="en-US" sz="900" dirty="0">
                <a:solidFill>
                  <a:srgbClr val="000000"/>
                </a:solidFill>
                <a:latin typeface="Soleil Lt" panose="02000503000000020003"/>
              </a:rPr>
              <a:t>​</a:t>
            </a:r>
            <a:endParaRPr lang="en-US" sz="900" dirty="0">
              <a:solidFill>
                <a:srgbClr val="000000"/>
              </a:solidFill>
              <a:latin typeface="Segoe UI" panose="020B0502040204020203" pitchFamily="34" charset="0"/>
            </a:endParaRPr>
          </a:p>
          <a:p>
            <a:pPr defTabSz="457200" fontAlgn="base">
              <a:defRPr/>
            </a:pPr>
            <a:r>
              <a:rPr lang="en-US" sz="900" dirty="0">
                <a:solidFill>
                  <a:srgbClr val="595959"/>
                </a:solidFill>
                <a:latin typeface="Soleil Lt" panose="02000503000000020003"/>
              </a:rPr>
              <a:t>Banana Flower </a:t>
            </a:r>
            <a:endParaRPr lang="en-US" sz="900" dirty="0">
              <a:solidFill>
                <a:srgbClr val="000000"/>
              </a:solidFill>
              <a:latin typeface="Segoe UI" panose="020B0502040204020203" pitchFamily="34" charset="0"/>
            </a:endParaRPr>
          </a:p>
        </p:txBody>
      </p:sp>
      <p:cxnSp>
        <p:nvCxnSpPr>
          <p:cNvPr id="24" name="Straight Connector 23">
            <a:extLst>
              <a:ext uri="{FF2B5EF4-FFF2-40B4-BE49-F238E27FC236}">
                <a16:creationId xmlns:a16="http://schemas.microsoft.com/office/drawing/2014/main" id="{861B5259-F1B4-524A-9244-BD67CD101FEE}"/>
              </a:ext>
            </a:extLst>
          </p:cNvPr>
          <p:cNvCxnSpPr/>
          <p:nvPr/>
        </p:nvCxnSpPr>
        <p:spPr>
          <a:xfrm>
            <a:off x="3351629" y="5357484"/>
            <a:ext cx="0" cy="64633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542299C-C34E-5844-9383-D9DAEBF5584D}"/>
              </a:ext>
            </a:extLst>
          </p:cNvPr>
          <p:cNvCxnSpPr/>
          <p:nvPr/>
        </p:nvCxnSpPr>
        <p:spPr>
          <a:xfrm>
            <a:off x="4592813" y="5357484"/>
            <a:ext cx="0" cy="64633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FEFBF52A-0D16-D946-B8F6-F46391D3EAAD}"/>
              </a:ext>
            </a:extLst>
          </p:cNvPr>
          <p:cNvSpPr txBox="1"/>
          <p:nvPr/>
        </p:nvSpPr>
        <p:spPr>
          <a:xfrm>
            <a:off x="3365918" y="5299228"/>
            <a:ext cx="1283455" cy="1046440"/>
          </a:xfrm>
          <a:prstGeom prst="rect">
            <a:avLst/>
          </a:prstGeom>
          <a:noFill/>
        </p:spPr>
        <p:txBody>
          <a:bodyPr wrap="square">
            <a:spAutoFit/>
          </a:bodyPr>
          <a:lstStyle/>
          <a:p>
            <a:pPr defTabSz="457200" fontAlgn="base">
              <a:defRPr/>
            </a:pPr>
            <a:r>
              <a:rPr lang="en-US" sz="800" b="1" dirty="0">
                <a:solidFill>
                  <a:srgbClr val="595959"/>
                </a:solidFill>
                <a:latin typeface="Soleil" panose="02000503030000020004"/>
              </a:rPr>
              <a:t>MIDDLE: </a:t>
            </a:r>
            <a:r>
              <a:rPr lang="en-US" sz="800" dirty="0">
                <a:solidFill>
                  <a:srgbClr val="000000"/>
                </a:solidFill>
                <a:latin typeface="Soleil" panose="02000503030000020004"/>
              </a:rPr>
              <a:t>​</a:t>
            </a:r>
            <a:endParaRPr lang="en-US" sz="800" dirty="0">
              <a:solidFill>
                <a:srgbClr val="000000"/>
              </a:solidFill>
              <a:latin typeface="Segoe UI" panose="020B0502040204020203" pitchFamily="34" charset="0"/>
            </a:endParaRPr>
          </a:p>
          <a:p>
            <a:pPr defTabSz="457200" fontAlgn="base">
              <a:defRPr/>
            </a:pPr>
            <a:r>
              <a:rPr lang="en-US" sz="900" dirty="0">
                <a:solidFill>
                  <a:srgbClr val="595959"/>
                </a:solidFill>
                <a:latin typeface="Soleil Lt" panose="02000503000000020003"/>
              </a:rPr>
              <a:t>Peach Blossom </a:t>
            </a:r>
            <a:r>
              <a:rPr lang="en-US" sz="900" dirty="0">
                <a:solidFill>
                  <a:srgbClr val="000000"/>
                </a:solidFill>
                <a:latin typeface="Soleil Lt" panose="02000503000000020003"/>
              </a:rPr>
              <a:t>​</a:t>
            </a:r>
            <a:endParaRPr lang="en-US" sz="900" dirty="0">
              <a:solidFill>
                <a:srgbClr val="000000"/>
              </a:solidFill>
              <a:latin typeface="Segoe UI" panose="020B0502040204020203" pitchFamily="34" charset="0"/>
            </a:endParaRPr>
          </a:p>
          <a:p>
            <a:pPr defTabSz="457200" fontAlgn="base">
              <a:defRPr/>
            </a:pPr>
            <a:r>
              <a:rPr lang="en-US" sz="900" dirty="0">
                <a:solidFill>
                  <a:srgbClr val="595959"/>
                </a:solidFill>
                <a:latin typeface="Soleil Lt" panose="02000503000000020003"/>
              </a:rPr>
              <a:t>Apple Nectar </a:t>
            </a:r>
            <a:r>
              <a:rPr lang="en-US" sz="900" dirty="0">
                <a:solidFill>
                  <a:srgbClr val="000000"/>
                </a:solidFill>
                <a:latin typeface="Soleil Lt" panose="02000503000000020003"/>
              </a:rPr>
              <a:t>​</a:t>
            </a:r>
            <a:endParaRPr lang="en-US" sz="900" dirty="0">
              <a:solidFill>
                <a:srgbClr val="000000"/>
              </a:solidFill>
              <a:latin typeface="Segoe UI" panose="020B0502040204020203" pitchFamily="34" charset="0"/>
            </a:endParaRPr>
          </a:p>
          <a:p>
            <a:pPr defTabSz="457200" fontAlgn="base">
              <a:defRPr/>
            </a:pPr>
            <a:r>
              <a:rPr lang="en-US" sz="900" dirty="0">
                <a:solidFill>
                  <a:srgbClr val="595959"/>
                </a:solidFill>
                <a:latin typeface="Soleil Lt" panose="02000503000000020003"/>
              </a:rPr>
              <a:t>Jasmine</a:t>
            </a:r>
            <a:r>
              <a:rPr lang="en-US" sz="900" dirty="0">
                <a:solidFill>
                  <a:srgbClr val="000000"/>
                </a:solidFill>
                <a:latin typeface="Soleil Lt" panose="02000503000000020003"/>
              </a:rPr>
              <a:t>​</a:t>
            </a:r>
            <a:endParaRPr lang="en-US" sz="900" dirty="0">
              <a:solidFill>
                <a:srgbClr val="000000"/>
              </a:solidFill>
              <a:latin typeface="Segoe UI" panose="020B0502040204020203" pitchFamily="34" charset="0"/>
            </a:endParaRPr>
          </a:p>
          <a:p>
            <a:pPr defTabSz="457200" fontAlgn="base">
              <a:defRPr/>
            </a:pPr>
            <a:r>
              <a:rPr lang="en-US" sz="900" dirty="0">
                <a:solidFill>
                  <a:srgbClr val="595959"/>
                </a:solidFill>
                <a:latin typeface="Soleil Lt" panose="02000503000000020003"/>
              </a:rPr>
              <a:t>Rose</a:t>
            </a:r>
            <a:r>
              <a:rPr lang="en-US" sz="900" dirty="0">
                <a:solidFill>
                  <a:srgbClr val="000000"/>
                </a:solidFill>
                <a:latin typeface="Soleil Lt" panose="02000503000000020003"/>
              </a:rPr>
              <a:t>​</a:t>
            </a:r>
            <a:endParaRPr lang="en-US" sz="900" dirty="0">
              <a:solidFill>
                <a:srgbClr val="000000"/>
              </a:solidFill>
              <a:latin typeface="Segoe UI" panose="020B0502040204020203" pitchFamily="34" charset="0"/>
            </a:endParaRPr>
          </a:p>
          <a:p>
            <a:pPr defTabSz="457200" fontAlgn="base">
              <a:defRPr/>
            </a:pPr>
            <a:r>
              <a:rPr lang="en-US" sz="900" dirty="0">
                <a:solidFill>
                  <a:srgbClr val="595959"/>
                </a:solidFill>
                <a:latin typeface="Soleil Lt" panose="02000503000000020003"/>
              </a:rPr>
              <a:t>Lily</a:t>
            </a:r>
            <a:r>
              <a:rPr lang="en-US" sz="900" dirty="0">
                <a:solidFill>
                  <a:srgbClr val="000000"/>
                </a:solidFill>
                <a:latin typeface="Soleil Lt" panose="02000503000000020003"/>
              </a:rPr>
              <a:t>​</a:t>
            </a:r>
            <a:endParaRPr lang="en-US" sz="900" dirty="0">
              <a:solidFill>
                <a:srgbClr val="000000"/>
              </a:solidFill>
              <a:latin typeface="Segoe UI" panose="020B0502040204020203" pitchFamily="34" charset="0"/>
            </a:endParaRPr>
          </a:p>
          <a:p>
            <a:pPr defTabSz="457200" fontAlgn="base">
              <a:defRPr/>
            </a:pPr>
            <a:r>
              <a:rPr lang="en-US" sz="900" dirty="0">
                <a:solidFill>
                  <a:srgbClr val="595959"/>
                </a:solidFill>
                <a:latin typeface="Soleil Lt" panose="02000503000000020003"/>
              </a:rPr>
              <a:t>Night Violet</a:t>
            </a:r>
            <a:endParaRPr lang="en-US" sz="900" dirty="0">
              <a:solidFill>
                <a:srgbClr val="000000"/>
              </a:solidFill>
              <a:latin typeface="Segoe UI" panose="020B0502040204020203" pitchFamily="34" charset="0"/>
            </a:endParaRPr>
          </a:p>
        </p:txBody>
      </p:sp>
      <p:sp>
        <p:nvSpPr>
          <p:cNvPr id="27" name="TextBox 26">
            <a:extLst>
              <a:ext uri="{FF2B5EF4-FFF2-40B4-BE49-F238E27FC236}">
                <a16:creationId xmlns:a16="http://schemas.microsoft.com/office/drawing/2014/main" id="{8A1CA949-131C-1C4E-ACA6-E7A4C13F93E6}"/>
              </a:ext>
            </a:extLst>
          </p:cNvPr>
          <p:cNvSpPr txBox="1"/>
          <p:nvPr/>
        </p:nvSpPr>
        <p:spPr>
          <a:xfrm>
            <a:off x="4607541" y="5299229"/>
            <a:ext cx="1674931" cy="538609"/>
          </a:xfrm>
          <a:prstGeom prst="rect">
            <a:avLst/>
          </a:prstGeom>
          <a:noFill/>
        </p:spPr>
        <p:txBody>
          <a:bodyPr wrap="square">
            <a:spAutoFit/>
          </a:bodyPr>
          <a:lstStyle/>
          <a:p>
            <a:pPr>
              <a:defRPr/>
            </a:pPr>
            <a:r>
              <a:rPr lang="en-US" sz="1100" b="1" dirty="0">
                <a:solidFill>
                  <a:prstClr val="black">
                    <a:lumMod val="65000"/>
                    <a:lumOff val="35000"/>
                  </a:prstClr>
                </a:solidFill>
                <a:latin typeface="Soleil" panose="02000503030000020004" pitchFamily="2" charset="77"/>
              </a:rPr>
              <a:t>BOTTOM: </a:t>
            </a:r>
          </a:p>
          <a:p>
            <a:pPr>
              <a:defRPr/>
            </a:pPr>
            <a:r>
              <a:rPr lang="en-US" sz="900" dirty="0">
                <a:solidFill>
                  <a:prstClr val="black">
                    <a:lumMod val="65000"/>
                    <a:lumOff val="35000"/>
                  </a:prstClr>
                </a:solidFill>
                <a:latin typeface="Soleil Lt" pitchFamily="2" charset="77"/>
                <a:ea typeface="Microsoft JhengHei Light" panose="020B0304030504040204" pitchFamily="34" charset="-120"/>
                <a:cs typeface="Arial" panose="020B0604020202020204" pitchFamily="34" charset="0"/>
              </a:rPr>
              <a:t>Coconut Flakes</a:t>
            </a:r>
          </a:p>
          <a:p>
            <a:pPr>
              <a:defRPr/>
            </a:pPr>
            <a:r>
              <a:rPr lang="en-US" sz="900" dirty="0">
                <a:solidFill>
                  <a:prstClr val="black">
                    <a:lumMod val="65000"/>
                    <a:lumOff val="35000"/>
                  </a:prstClr>
                </a:solidFill>
                <a:latin typeface="Soleil Lt" pitchFamily="2" charset="77"/>
                <a:ea typeface="Microsoft JhengHei Light" panose="020B0304030504040204" pitchFamily="34" charset="-120"/>
                <a:cs typeface="Arial" panose="020B0604020202020204" pitchFamily="34" charset="0"/>
              </a:rPr>
              <a:t>Warm Musk</a:t>
            </a:r>
          </a:p>
        </p:txBody>
      </p:sp>
      <p:pic>
        <p:nvPicPr>
          <p:cNvPr id="28" name="Picture 27">
            <a:extLst>
              <a:ext uri="{FF2B5EF4-FFF2-40B4-BE49-F238E27FC236}">
                <a16:creationId xmlns:a16="http://schemas.microsoft.com/office/drawing/2014/main" id="{2B36C39B-369D-425A-B36E-E2A5A1C9174B}"/>
              </a:ext>
            </a:extLst>
          </p:cNvPr>
          <p:cNvPicPr>
            <a:picLocks noChangeAspect="1"/>
          </p:cNvPicPr>
          <p:nvPr/>
        </p:nvPicPr>
        <p:blipFill>
          <a:blip r:embed="rId3"/>
          <a:srcRect/>
          <a:stretch/>
        </p:blipFill>
        <p:spPr>
          <a:xfrm>
            <a:off x="7010514" y="-6342"/>
            <a:ext cx="2855371" cy="4967565"/>
          </a:xfrm>
          <a:prstGeom prst="rect">
            <a:avLst/>
          </a:prstGeom>
        </p:spPr>
      </p:pic>
      <p:sp>
        <p:nvSpPr>
          <p:cNvPr id="19" name="TextBox 18">
            <a:extLst>
              <a:ext uri="{FF2B5EF4-FFF2-40B4-BE49-F238E27FC236}">
                <a16:creationId xmlns:a16="http://schemas.microsoft.com/office/drawing/2014/main" id="{03ADE89E-F3EB-446B-8310-43235BD835DC}"/>
              </a:ext>
            </a:extLst>
          </p:cNvPr>
          <p:cNvSpPr txBox="1"/>
          <p:nvPr/>
        </p:nvSpPr>
        <p:spPr>
          <a:xfrm>
            <a:off x="8472299" y="5314527"/>
            <a:ext cx="1574798" cy="246221"/>
          </a:xfrm>
          <a:prstGeom prst="rect">
            <a:avLst/>
          </a:prstGeom>
          <a:solidFill>
            <a:srgbClr val="FFE3FD"/>
          </a:solidFill>
        </p:spPr>
        <p:txBody>
          <a:bodyPr wrap="square" rtlCol="0">
            <a:spAutoFit/>
          </a:bodyPr>
          <a:lstStyle/>
          <a:p>
            <a:pPr algn="ctr">
              <a:defRPr/>
            </a:pPr>
            <a:r>
              <a:rPr lang="en-US" sz="1000" dirty="0">
                <a:solidFill>
                  <a:prstClr val="black"/>
                </a:solidFill>
                <a:latin typeface="Soleil" panose="00000500000000000000" pitchFamily="50" charset="0"/>
                <a:ea typeface="Calibri" panose="020F0502020204030204" pitchFamily="34" charset="0"/>
              </a:rPr>
              <a:t>700298</a:t>
            </a:r>
            <a:endParaRPr lang="en-US" sz="1000" spc="300" dirty="0">
              <a:solidFill>
                <a:prstClr val="black"/>
              </a:solidFill>
              <a:latin typeface="Soleil" panose="00000500000000000000" pitchFamily="50" charset="0"/>
            </a:endParaRPr>
          </a:p>
        </p:txBody>
      </p:sp>
      <p:pic>
        <p:nvPicPr>
          <p:cNvPr id="3078" name="Picture 6" descr="Barcode">
            <a:extLst>
              <a:ext uri="{FF2B5EF4-FFF2-40B4-BE49-F238E27FC236}">
                <a16:creationId xmlns:a16="http://schemas.microsoft.com/office/drawing/2014/main" id="{57E89BF5-052D-4AD8-9570-2A6818831E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14244" y="5599150"/>
            <a:ext cx="1515232" cy="670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9474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E6B6C692-F89B-1942-B611-3F8A1CFEDBA4}"/>
              </a:ext>
            </a:extLst>
          </p:cNvPr>
          <p:cNvSpPr/>
          <p:nvPr/>
        </p:nvSpPr>
        <p:spPr>
          <a:xfrm>
            <a:off x="384409" y="1478590"/>
            <a:ext cx="2238541" cy="4036673"/>
          </a:xfrm>
          <a:prstGeom prst="rect">
            <a:avLst/>
          </a:prstGeom>
          <a:solidFill>
            <a:srgbClr val="97F3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0538E8EC-C32F-9B40-B9DD-890CD848D275}"/>
              </a:ext>
            </a:extLst>
          </p:cNvPr>
          <p:cNvSpPr/>
          <p:nvPr/>
        </p:nvSpPr>
        <p:spPr>
          <a:xfrm>
            <a:off x="2680569" y="1478590"/>
            <a:ext cx="2238541" cy="4036673"/>
          </a:xfrm>
          <a:prstGeom prst="rect">
            <a:avLst/>
          </a:prstGeom>
          <a:solidFill>
            <a:srgbClr val="97F3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1383ED92-0D19-574B-A2DD-FAB9AB20C062}"/>
              </a:ext>
            </a:extLst>
          </p:cNvPr>
          <p:cNvSpPr/>
          <p:nvPr/>
        </p:nvSpPr>
        <p:spPr>
          <a:xfrm>
            <a:off x="4976729" y="1478590"/>
            <a:ext cx="2238541" cy="4036673"/>
          </a:xfrm>
          <a:prstGeom prst="rect">
            <a:avLst/>
          </a:prstGeom>
          <a:solidFill>
            <a:srgbClr val="97F3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FAF8EB9E-D3DD-D44E-896E-EB8AF8EFCF75}"/>
              </a:ext>
            </a:extLst>
          </p:cNvPr>
          <p:cNvSpPr/>
          <p:nvPr/>
        </p:nvSpPr>
        <p:spPr>
          <a:xfrm>
            <a:off x="7272888" y="1478590"/>
            <a:ext cx="2255520" cy="4036673"/>
          </a:xfrm>
          <a:prstGeom prst="rect">
            <a:avLst/>
          </a:prstGeom>
          <a:solidFill>
            <a:srgbClr val="97F3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222F652-86A3-E542-B7DD-03F40B0A22FF}"/>
              </a:ext>
            </a:extLst>
          </p:cNvPr>
          <p:cNvSpPr>
            <a:spLocks noGrp="1"/>
          </p:cNvSpPr>
          <p:nvPr>
            <p:ph type="title"/>
          </p:nvPr>
        </p:nvSpPr>
        <p:spPr>
          <a:xfrm>
            <a:off x="1486701" y="6318098"/>
            <a:ext cx="9144000" cy="518160"/>
          </a:xfrm>
          <a:solidFill>
            <a:srgbClr val="FFC000"/>
          </a:solidFill>
        </p:spPr>
        <p:txBody>
          <a:bodyPr anchor="ctr" anchorCtr="0">
            <a:normAutofit/>
          </a:bodyPr>
          <a:lstStyle/>
          <a:p>
            <a:r>
              <a:rPr lang="en-US" sz="2200" dirty="0">
                <a:solidFill>
                  <a:schemeClr val="bg1"/>
                </a:solidFill>
              </a:rPr>
              <a:t>  </a:t>
            </a:r>
          </a:p>
        </p:txBody>
      </p:sp>
      <p:pic>
        <p:nvPicPr>
          <p:cNvPr id="7" name="Picture 6">
            <a:extLst>
              <a:ext uri="{FF2B5EF4-FFF2-40B4-BE49-F238E27FC236}">
                <a16:creationId xmlns:a16="http://schemas.microsoft.com/office/drawing/2014/main" id="{14068FE3-C948-3145-8455-B4462F745BCA}"/>
              </a:ext>
            </a:extLst>
          </p:cNvPr>
          <p:cNvPicPr>
            <a:picLocks noChangeAspect="1"/>
          </p:cNvPicPr>
          <p:nvPr/>
        </p:nvPicPr>
        <p:blipFill>
          <a:blip r:embed="rId3" cstate="screen">
            <a:clrChange>
              <a:clrFrom>
                <a:srgbClr val="000000">
                  <a:alpha val="0"/>
                </a:srgbClr>
              </a:clrFrom>
              <a:clrTo>
                <a:srgbClr val="000000">
                  <a:alpha val="0"/>
                </a:srgbClr>
              </a:clrTo>
            </a:clrChange>
            <a:extLst>
              <a:ext uri="{28A0092B-C50C-407E-A947-70E740481C1C}">
                <a14:useLocalDpi xmlns:a14="http://schemas.microsoft.com/office/drawing/2010/main"/>
              </a:ext>
            </a:extLst>
          </a:blip>
          <a:stretch>
            <a:fillRect/>
          </a:stretch>
        </p:blipFill>
        <p:spPr>
          <a:xfrm>
            <a:off x="9032024" y="6494080"/>
            <a:ext cx="1451204" cy="209680"/>
          </a:xfrm>
          <a:prstGeom prst="rect">
            <a:avLst/>
          </a:prstGeom>
        </p:spPr>
      </p:pic>
      <p:sp>
        <p:nvSpPr>
          <p:cNvPr id="8" name="TextBox 7">
            <a:extLst>
              <a:ext uri="{FF2B5EF4-FFF2-40B4-BE49-F238E27FC236}">
                <a16:creationId xmlns:a16="http://schemas.microsoft.com/office/drawing/2014/main" id="{0317AE64-FE84-7F4E-BCAE-B7A34F8B5CAA}"/>
              </a:ext>
            </a:extLst>
          </p:cNvPr>
          <p:cNvSpPr txBox="1"/>
          <p:nvPr/>
        </p:nvSpPr>
        <p:spPr>
          <a:xfrm>
            <a:off x="6267464" y="6494080"/>
            <a:ext cx="2764563" cy="261610"/>
          </a:xfrm>
          <a:prstGeom prst="rect">
            <a:avLst/>
          </a:prstGeom>
          <a:noFill/>
          <a:ln w="3175">
            <a:noFill/>
          </a:ln>
        </p:spPr>
        <p:txBody>
          <a:bodyPr vert="horz" wrap="square"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Soleil Lt" panose="02000503000000020003" pitchFamily="2" charset="77"/>
                <a:ea typeface="+mn-ea"/>
                <a:cs typeface="+mn-cs"/>
              </a:rPr>
              <a:t>CONFIDENTIAL INFORMATION   |</a:t>
            </a:r>
          </a:p>
        </p:txBody>
      </p:sp>
      <p:pic>
        <p:nvPicPr>
          <p:cNvPr id="26" name="Picture 25">
            <a:extLst>
              <a:ext uri="{FF2B5EF4-FFF2-40B4-BE49-F238E27FC236}">
                <a16:creationId xmlns:a16="http://schemas.microsoft.com/office/drawing/2014/main" id="{A29B7C2C-D2CB-4864-BA06-6D8ED9E86817}"/>
              </a:ext>
            </a:extLst>
          </p:cNvPr>
          <p:cNvPicPr>
            <a:picLocks noChangeAspect="1"/>
          </p:cNvPicPr>
          <p:nvPr/>
        </p:nvPicPr>
        <p:blipFill rotWithShape="1">
          <a:blip r:embed="rId4"/>
          <a:srcRect t="52526" b="4995"/>
          <a:stretch/>
        </p:blipFill>
        <p:spPr>
          <a:xfrm>
            <a:off x="7639797" y="3996657"/>
            <a:ext cx="1618918" cy="1289453"/>
          </a:xfrm>
          <a:prstGeom prst="rect">
            <a:avLst/>
          </a:prstGeom>
          <a:effectLst>
            <a:reflection blurRad="6350" stA="52000" endA="300" endPos="15000" dir="5400000" sy="-100000" algn="bl" rotWithShape="0"/>
          </a:effectLst>
        </p:spPr>
      </p:pic>
      <p:pic>
        <p:nvPicPr>
          <p:cNvPr id="24" name="Picture 23">
            <a:extLst>
              <a:ext uri="{FF2B5EF4-FFF2-40B4-BE49-F238E27FC236}">
                <a16:creationId xmlns:a16="http://schemas.microsoft.com/office/drawing/2014/main" id="{FF7B60FD-ACE1-4AFE-87F6-0189E00FDBE7}"/>
              </a:ext>
            </a:extLst>
          </p:cNvPr>
          <p:cNvPicPr>
            <a:picLocks noChangeAspect="1"/>
          </p:cNvPicPr>
          <p:nvPr/>
        </p:nvPicPr>
        <p:blipFill rotWithShape="1">
          <a:blip r:embed="rId5"/>
          <a:srcRect b="3334"/>
          <a:stretch/>
        </p:blipFill>
        <p:spPr>
          <a:xfrm>
            <a:off x="5761329" y="2840618"/>
            <a:ext cx="698152" cy="2374434"/>
          </a:xfrm>
          <a:prstGeom prst="rect">
            <a:avLst/>
          </a:prstGeom>
          <a:effectLst>
            <a:reflection blurRad="6350" stA="52000" endA="300" endPos="15000" dir="5400000" sy="-100000" algn="bl" rotWithShape="0"/>
          </a:effectLst>
        </p:spPr>
      </p:pic>
      <p:pic>
        <p:nvPicPr>
          <p:cNvPr id="22" name="Picture 21">
            <a:extLst>
              <a:ext uri="{FF2B5EF4-FFF2-40B4-BE49-F238E27FC236}">
                <a16:creationId xmlns:a16="http://schemas.microsoft.com/office/drawing/2014/main" id="{E9A366E7-769D-4361-8E59-ECD0643F7827}"/>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backgroundRemoval t="48034" b="100000" l="0" r="100000">
                        <a14:foregroundMark x1="26735" y1="73964" x2="70612" y2="74283"/>
                        <a14:foregroundMark x1="19796" y1="78321" x2="79592" y2="78321"/>
                        <a14:foregroundMark x1="17959" y1="81615" x2="89184" y2="80234"/>
                      </a14:backgroundRemoval>
                    </a14:imgEffect>
                  </a14:imgLayer>
                </a14:imgProps>
              </a:ext>
              <a:ext uri="{28A0092B-C50C-407E-A947-70E740481C1C}">
                <a14:useLocalDpi xmlns:a14="http://schemas.microsoft.com/office/drawing/2010/main"/>
              </a:ext>
            </a:extLst>
          </a:blip>
          <a:srcRect t="53567" b="6730"/>
          <a:stretch/>
        </p:blipFill>
        <p:spPr>
          <a:xfrm>
            <a:off x="3042831" y="3971973"/>
            <a:ext cx="1641107" cy="1250483"/>
          </a:xfrm>
          <a:prstGeom prst="rect">
            <a:avLst/>
          </a:prstGeom>
          <a:effectLst>
            <a:reflection blurRad="6350" stA="52000" endA="300" endPos="15000" dir="5400000" sy="-100000" algn="bl" rotWithShape="0"/>
          </a:effectLst>
        </p:spPr>
      </p:pic>
      <p:pic>
        <p:nvPicPr>
          <p:cNvPr id="5" name="Picture 4">
            <a:extLst>
              <a:ext uri="{FF2B5EF4-FFF2-40B4-BE49-F238E27FC236}">
                <a16:creationId xmlns:a16="http://schemas.microsoft.com/office/drawing/2014/main" id="{C90BFB9F-2B90-4AD9-9B8A-C23FE1D39A12}"/>
              </a:ext>
            </a:extLst>
          </p:cNvPr>
          <p:cNvPicPr>
            <a:picLocks noChangeAspect="1"/>
          </p:cNvPicPr>
          <p:nvPr/>
        </p:nvPicPr>
        <p:blipFill>
          <a:blip r:embed="rId8">
            <a:extLst>
              <a:ext uri="{28A0092B-C50C-407E-A947-70E740481C1C}">
                <a14:useLocalDpi xmlns:a14="http://schemas.microsoft.com/office/drawing/2010/main" val="0"/>
              </a:ext>
            </a:extLst>
          </a:blip>
          <a:srcRect t="727" b="727"/>
          <a:stretch/>
        </p:blipFill>
        <p:spPr>
          <a:xfrm>
            <a:off x="1059597" y="3051564"/>
            <a:ext cx="877714" cy="2085830"/>
          </a:xfrm>
          <a:prstGeom prst="rect">
            <a:avLst/>
          </a:prstGeom>
          <a:effectLst>
            <a:reflection blurRad="6350" stA="52000" endA="300" endPos="15124" dir="5400000" sy="-100000" algn="bl" rotWithShape="0"/>
          </a:effectLst>
        </p:spPr>
      </p:pic>
      <p:sp>
        <p:nvSpPr>
          <p:cNvPr id="4" name="TextBox 3">
            <a:extLst>
              <a:ext uri="{FF2B5EF4-FFF2-40B4-BE49-F238E27FC236}">
                <a16:creationId xmlns:a16="http://schemas.microsoft.com/office/drawing/2014/main" id="{9D49E68D-DA8E-1F4F-A0D9-DCA45E0585CA}"/>
              </a:ext>
            </a:extLst>
          </p:cNvPr>
          <p:cNvSpPr txBox="1"/>
          <p:nvPr/>
        </p:nvSpPr>
        <p:spPr>
          <a:xfrm>
            <a:off x="280954" y="4374264"/>
            <a:ext cx="741680" cy="144655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dirty="0">
                <a:ln>
                  <a:noFill/>
                </a:ln>
                <a:solidFill>
                  <a:prstClr val="white"/>
                </a:solidFill>
                <a:effectLst/>
                <a:uLnTx/>
                <a:uFillTx/>
                <a:latin typeface="Soleil Bl" pitchFamily="2" charset="77"/>
                <a:ea typeface="+mn-ea"/>
                <a:cs typeface="+mn-cs"/>
              </a:rPr>
              <a:t>1</a:t>
            </a:r>
          </a:p>
        </p:txBody>
      </p:sp>
      <p:sp>
        <p:nvSpPr>
          <p:cNvPr id="35" name="TextBox 34">
            <a:extLst>
              <a:ext uri="{FF2B5EF4-FFF2-40B4-BE49-F238E27FC236}">
                <a16:creationId xmlns:a16="http://schemas.microsoft.com/office/drawing/2014/main" id="{B76ECB96-DA15-7E4B-81A7-165C8966402B}"/>
              </a:ext>
            </a:extLst>
          </p:cNvPr>
          <p:cNvSpPr txBox="1"/>
          <p:nvPr/>
        </p:nvSpPr>
        <p:spPr>
          <a:xfrm>
            <a:off x="2573696" y="4384065"/>
            <a:ext cx="741680" cy="144655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dirty="0">
                <a:ln>
                  <a:noFill/>
                </a:ln>
                <a:solidFill>
                  <a:prstClr val="white"/>
                </a:solidFill>
                <a:effectLst/>
                <a:uLnTx/>
                <a:uFillTx/>
                <a:latin typeface="Soleil Bl" pitchFamily="2" charset="77"/>
                <a:ea typeface="+mn-ea"/>
                <a:cs typeface="+mn-cs"/>
              </a:rPr>
              <a:t>2</a:t>
            </a:r>
          </a:p>
        </p:txBody>
      </p:sp>
      <p:sp>
        <p:nvSpPr>
          <p:cNvPr id="36" name="TextBox 35">
            <a:extLst>
              <a:ext uri="{FF2B5EF4-FFF2-40B4-BE49-F238E27FC236}">
                <a16:creationId xmlns:a16="http://schemas.microsoft.com/office/drawing/2014/main" id="{48F60BC6-034F-8C47-9E77-8997BD0534B2}"/>
              </a:ext>
            </a:extLst>
          </p:cNvPr>
          <p:cNvSpPr txBox="1"/>
          <p:nvPr/>
        </p:nvSpPr>
        <p:spPr>
          <a:xfrm>
            <a:off x="4950113" y="4363594"/>
            <a:ext cx="741680" cy="144655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dirty="0">
                <a:ln>
                  <a:noFill/>
                </a:ln>
                <a:solidFill>
                  <a:prstClr val="white"/>
                </a:solidFill>
                <a:effectLst/>
                <a:uLnTx/>
                <a:uFillTx/>
                <a:latin typeface="Soleil Bl" pitchFamily="2" charset="77"/>
                <a:ea typeface="+mn-ea"/>
                <a:cs typeface="+mn-cs"/>
              </a:rPr>
              <a:t>3</a:t>
            </a:r>
          </a:p>
        </p:txBody>
      </p:sp>
      <p:sp>
        <p:nvSpPr>
          <p:cNvPr id="37" name="TextBox 36">
            <a:extLst>
              <a:ext uri="{FF2B5EF4-FFF2-40B4-BE49-F238E27FC236}">
                <a16:creationId xmlns:a16="http://schemas.microsoft.com/office/drawing/2014/main" id="{F2EB9E9E-CCF4-C14B-8552-2BC2B295A0E4}"/>
              </a:ext>
            </a:extLst>
          </p:cNvPr>
          <p:cNvSpPr txBox="1"/>
          <p:nvPr/>
        </p:nvSpPr>
        <p:spPr>
          <a:xfrm>
            <a:off x="7258190" y="4384065"/>
            <a:ext cx="741680" cy="144655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dirty="0">
                <a:ln>
                  <a:noFill/>
                </a:ln>
                <a:solidFill>
                  <a:prstClr val="white"/>
                </a:solidFill>
                <a:effectLst/>
                <a:uLnTx/>
                <a:uFillTx/>
                <a:latin typeface="Soleil Bl" pitchFamily="2" charset="77"/>
                <a:ea typeface="+mn-ea"/>
                <a:cs typeface="+mn-cs"/>
              </a:rPr>
              <a:t>4</a:t>
            </a:r>
          </a:p>
        </p:txBody>
      </p:sp>
      <p:sp>
        <p:nvSpPr>
          <p:cNvPr id="6" name="TextBox 5">
            <a:extLst>
              <a:ext uri="{FF2B5EF4-FFF2-40B4-BE49-F238E27FC236}">
                <a16:creationId xmlns:a16="http://schemas.microsoft.com/office/drawing/2014/main" id="{516E74C9-D5A0-BD43-959F-F0AF50CAF29E}"/>
              </a:ext>
            </a:extLst>
          </p:cNvPr>
          <p:cNvSpPr txBox="1"/>
          <p:nvPr/>
        </p:nvSpPr>
        <p:spPr>
          <a:xfrm>
            <a:off x="465689" y="1398146"/>
            <a:ext cx="1774845"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46396"/>
                </a:solidFill>
                <a:effectLst/>
                <a:uLnTx/>
                <a:uFillTx/>
                <a:latin typeface="Albany" panose="00000500000000000000" pitchFamily="50" charset="0"/>
                <a:ea typeface="+mn-ea"/>
                <a:cs typeface="+mn-cs"/>
              </a:rPr>
              <a:t>cleanse</a:t>
            </a:r>
          </a:p>
        </p:txBody>
      </p:sp>
      <p:sp>
        <p:nvSpPr>
          <p:cNvPr id="41" name="TextBox 40">
            <a:extLst>
              <a:ext uri="{FF2B5EF4-FFF2-40B4-BE49-F238E27FC236}">
                <a16:creationId xmlns:a16="http://schemas.microsoft.com/office/drawing/2014/main" id="{77F7CB58-46F0-8C44-B884-00723BAAF452}"/>
              </a:ext>
            </a:extLst>
          </p:cNvPr>
          <p:cNvSpPr txBox="1"/>
          <p:nvPr/>
        </p:nvSpPr>
        <p:spPr>
          <a:xfrm>
            <a:off x="2761849" y="1398146"/>
            <a:ext cx="1903085"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46396"/>
                </a:solidFill>
                <a:effectLst/>
                <a:uLnTx/>
                <a:uFillTx/>
                <a:latin typeface="Albany" panose="00000500000000000000" pitchFamily="50" charset="0"/>
                <a:ea typeface="+mn-ea"/>
                <a:cs typeface="+mn-cs"/>
              </a:rPr>
              <a:t>exfoliate</a:t>
            </a:r>
          </a:p>
        </p:txBody>
      </p:sp>
      <p:sp>
        <p:nvSpPr>
          <p:cNvPr id="42" name="TextBox 41">
            <a:extLst>
              <a:ext uri="{FF2B5EF4-FFF2-40B4-BE49-F238E27FC236}">
                <a16:creationId xmlns:a16="http://schemas.microsoft.com/office/drawing/2014/main" id="{12B30E28-F11B-2B41-BE63-3377C98146AF}"/>
              </a:ext>
            </a:extLst>
          </p:cNvPr>
          <p:cNvSpPr txBox="1"/>
          <p:nvPr/>
        </p:nvSpPr>
        <p:spPr>
          <a:xfrm>
            <a:off x="5058008" y="1398146"/>
            <a:ext cx="1415772"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46396"/>
                </a:solidFill>
                <a:effectLst/>
                <a:uLnTx/>
                <a:uFillTx/>
                <a:latin typeface="Albany" panose="00000500000000000000" pitchFamily="50" charset="0"/>
                <a:ea typeface="+mn-ea"/>
                <a:cs typeface="+mn-cs"/>
              </a:rPr>
              <a:t>shave</a:t>
            </a:r>
          </a:p>
        </p:txBody>
      </p:sp>
      <p:sp>
        <p:nvSpPr>
          <p:cNvPr id="43" name="TextBox 42">
            <a:extLst>
              <a:ext uri="{FF2B5EF4-FFF2-40B4-BE49-F238E27FC236}">
                <a16:creationId xmlns:a16="http://schemas.microsoft.com/office/drawing/2014/main" id="{833176DD-9A5F-8D44-A09E-4375C0B49C08}"/>
              </a:ext>
            </a:extLst>
          </p:cNvPr>
          <p:cNvSpPr txBox="1"/>
          <p:nvPr/>
        </p:nvSpPr>
        <p:spPr>
          <a:xfrm>
            <a:off x="7354169" y="1398146"/>
            <a:ext cx="1723549"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46396"/>
                </a:solidFill>
                <a:effectLst/>
                <a:uLnTx/>
                <a:uFillTx/>
                <a:latin typeface="Albany" panose="00000500000000000000" pitchFamily="50" charset="0"/>
                <a:ea typeface="+mn-ea"/>
                <a:cs typeface="+mn-cs"/>
              </a:rPr>
              <a:t>hydrate</a:t>
            </a:r>
          </a:p>
        </p:txBody>
      </p:sp>
      <p:sp>
        <p:nvSpPr>
          <p:cNvPr id="10" name="TextBox 9">
            <a:extLst>
              <a:ext uri="{FF2B5EF4-FFF2-40B4-BE49-F238E27FC236}">
                <a16:creationId xmlns:a16="http://schemas.microsoft.com/office/drawing/2014/main" id="{56945A95-DBF3-764F-B74A-E16B7DA37666}"/>
              </a:ext>
            </a:extLst>
          </p:cNvPr>
          <p:cNvSpPr txBox="1"/>
          <p:nvPr/>
        </p:nvSpPr>
        <p:spPr>
          <a:xfrm>
            <a:off x="475688" y="1859811"/>
            <a:ext cx="2104794"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lumMod val="65000"/>
                    <a:lumOff val="35000"/>
                  </a:prstClr>
                </a:solidFill>
                <a:effectLst/>
                <a:uLnTx/>
                <a:uFillTx/>
                <a:latin typeface="Soleil Lt" pitchFamily="2" charset="77"/>
                <a:ea typeface="+mn-ea"/>
                <a:cs typeface="+mn-cs"/>
              </a:rPr>
              <a:t>Clear your skin of dirt while balancing its microbiome. Contains gentle surfactants that remove excess oil and grime to reset skin’s foundational routine.</a:t>
            </a:r>
            <a:endParaRPr kumimoji="0" lang="en-US" sz="1200" b="0" i="0" u="none" strike="noStrike" kern="1200" cap="none" spc="0" normalizeH="0" baseline="0" noProof="0" dirty="0">
              <a:ln>
                <a:noFill/>
              </a:ln>
              <a:solidFill>
                <a:prstClr val="black"/>
              </a:solidFill>
              <a:effectLst/>
              <a:uLnTx/>
              <a:uFillTx/>
              <a:latin typeface="Soleil Lt" pitchFamily="2" charset="77"/>
              <a:ea typeface="+mn-ea"/>
              <a:cs typeface="+mn-cs"/>
            </a:endParaRPr>
          </a:p>
        </p:txBody>
      </p:sp>
      <p:sp>
        <p:nvSpPr>
          <p:cNvPr id="44" name="TextBox 43">
            <a:extLst>
              <a:ext uri="{FF2B5EF4-FFF2-40B4-BE49-F238E27FC236}">
                <a16:creationId xmlns:a16="http://schemas.microsoft.com/office/drawing/2014/main" id="{47AB1D18-BAC7-C744-ADCC-B35D7E87D8EA}"/>
              </a:ext>
            </a:extLst>
          </p:cNvPr>
          <p:cNvSpPr txBox="1"/>
          <p:nvPr/>
        </p:nvSpPr>
        <p:spPr>
          <a:xfrm>
            <a:off x="2761688" y="1859811"/>
            <a:ext cx="2104794"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lumMod val="65000"/>
                    <a:lumOff val="35000"/>
                  </a:prstClr>
                </a:solidFill>
                <a:effectLst/>
                <a:uLnTx/>
                <a:uFillTx/>
                <a:latin typeface="Soleil Lt" pitchFamily="2" charset="77"/>
                <a:ea typeface="+mn-ea"/>
                <a:cs typeface="+mn-cs"/>
              </a:rPr>
              <a:t>Exfoliate your body to reveal super soft skin:</a:t>
            </a:r>
            <a:endParaRPr kumimoji="0" lang="en-US" sz="1200" b="0" i="0" u="none" strike="noStrike" kern="1200" cap="none" spc="0" normalizeH="0" baseline="0" noProof="0" dirty="0">
              <a:ln>
                <a:noFill/>
              </a:ln>
              <a:solidFill>
                <a:prstClr val="black"/>
              </a:solidFill>
              <a:effectLst/>
              <a:uLnTx/>
              <a:uFillTx/>
              <a:latin typeface="Soleil Lt" pitchFamily="2" charset="77"/>
              <a:ea typeface="+mn-ea"/>
              <a:cs typeface="+mn-cs"/>
            </a:endParaRPr>
          </a:p>
        </p:txBody>
      </p:sp>
      <p:sp>
        <p:nvSpPr>
          <p:cNvPr id="45" name="TextBox 44">
            <a:extLst>
              <a:ext uri="{FF2B5EF4-FFF2-40B4-BE49-F238E27FC236}">
                <a16:creationId xmlns:a16="http://schemas.microsoft.com/office/drawing/2014/main" id="{7B6D4DD6-CCD7-084F-BDCA-726383A74A34}"/>
              </a:ext>
            </a:extLst>
          </p:cNvPr>
          <p:cNvSpPr txBox="1"/>
          <p:nvPr/>
        </p:nvSpPr>
        <p:spPr>
          <a:xfrm>
            <a:off x="2761688" y="2286531"/>
            <a:ext cx="2104794" cy="1384995"/>
          </a:xfrm>
          <a:prstGeom prst="rect">
            <a:avLst/>
          </a:prstGeom>
          <a:noFill/>
        </p:spPr>
        <p:txBody>
          <a:bodyPr wrap="square" rtlCol="0">
            <a:spAutoFit/>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lumMod val="65000"/>
                    <a:lumOff val="35000"/>
                  </a:prstClr>
                </a:solidFill>
                <a:effectLst/>
                <a:uLnTx/>
                <a:uFillTx/>
                <a:latin typeface="Soleil Lt" pitchFamily="2" charset="77"/>
                <a:ea typeface="+mn-ea"/>
                <a:cs typeface="+mn-cs"/>
              </a:rPr>
              <a:t>removes dry skin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lumMod val="65000"/>
                    <a:lumOff val="35000"/>
                  </a:prstClr>
                </a:solidFill>
                <a:effectLst/>
                <a:uLnTx/>
                <a:uFillTx/>
                <a:latin typeface="Soleil Lt" pitchFamily="2" charset="77"/>
                <a:ea typeface="+mn-ea"/>
                <a:cs typeface="+mn-cs"/>
              </a:rPr>
              <a:t>soften &amp; lift the hair follicle and prep the skin for a silky smooth and close shave!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lumMod val="65000"/>
                    <a:lumOff val="35000"/>
                  </a:prstClr>
                </a:solidFill>
                <a:effectLst/>
                <a:uLnTx/>
                <a:uFillTx/>
                <a:latin typeface="Soleil Lt" pitchFamily="2" charset="77"/>
                <a:ea typeface="+mn-ea"/>
                <a:cs typeface="+mn-cs"/>
              </a:rPr>
              <a:t>Infused with hydrating oils that leave the skin feeling soft and supple.</a:t>
            </a:r>
            <a:endParaRPr kumimoji="0" lang="en-US" sz="1200" b="0" i="0" u="none" strike="noStrike" kern="1200" cap="none" spc="0" normalizeH="0" baseline="0" noProof="0" dirty="0">
              <a:ln>
                <a:noFill/>
              </a:ln>
              <a:solidFill>
                <a:prstClr val="black"/>
              </a:solidFill>
              <a:effectLst/>
              <a:uLnTx/>
              <a:uFillTx/>
              <a:latin typeface="Soleil Lt" pitchFamily="2" charset="77"/>
              <a:ea typeface="+mn-ea"/>
              <a:cs typeface="+mn-cs"/>
            </a:endParaRPr>
          </a:p>
        </p:txBody>
      </p:sp>
      <p:sp>
        <p:nvSpPr>
          <p:cNvPr id="46" name="TextBox 45">
            <a:extLst>
              <a:ext uri="{FF2B5EF4-FFF2-40B4-BE49-F238E27FC236}">
                <a16:creationId xmlns:a16="http://schemas.microsoft.com/office/drawing/2014/main" id="{CDADB84E-E4AB-0843-A7B2-EECFEC00C27B}"/>
              </a:ext>
            </a:extLst>
          </p:cNvPr>
          <p:cNvSpPr txBox="1"/>
          <p:nvPr/>
        </p:nvSpPr>
        <p:spPr>
          <a:xfrm>
            <a:off x="5058008" y="1859811"/>
            <a:ext cx="2104794"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lumMod val="65000"/>
                    <a:lumOff val="35000"/>
                  </a:prstClr>
                </a:solidFill>
                <a:effectLst/>
                <a:uLnTx/>
                <a:uFillTx/>
                <a:latin typeface="Soleil Lt" pitchFamily="2" charset="77"/>
                <a:ea typeface="+mn-ea"/>
                <a:cs typeface="+mn-cs"/>
              </a:rPr>
              <a:t>Promises a close, effective shave with minimal post-shave irritation like bumps, and ingrown hairs.</a:t>
            </a:r>
            <a:endParaRPr kumimoji="0" lang="en-US" sz="1200" b="0" i="0" u="none" strike="noStrike" kern="1200" cap="none" spc="0" normalizeH="0" baseline="0" noProof="0" dirty="0">
              <a:ln>
                <a:noFill/>
              </a:ln>
              <a:solidFill>
                <a:prstClr val="black"/>
              </a:solidFill>
              <a:effectLst/>
              <a:uLnTx/>
              <a:uFillTx/>
              <a:latin typeface="Soleil Lt" pitchFamily="2" charset="77"/>
              <a:ea typeface="+mn-ea"/>
              <a:cs typeface="+mn-cs"/>
            </a:endParaRPr>
          </a:p>
        </p:txBody>
      </p:sp>
      <p:sp>
        <p:nvSpPr>
          <p:cNvPr id="47" name="TextBox 46">
            <a:extLst>
              <a:ext uri="{FF2B5EF4-FFF2-40B4-BE49-F238E27FC236}">
                <a16:creationId xmlns:a16="http://schemas.microsoft.com/office/drawing/2014/main" id="{2792F655-FE42-0C4E-A38A-C443572922E8}"/>
              </a:ext>
            </a:extLst>
          </p:cNvPr>
          <p:cNvSpPr txBox="1"/>
          <p:nvPr/>
        </p:nvSpPr>
        <p:spPr>
          <a:xfrm>
            <a:off x="7354642" y="1859811"/>
            <a:ext cx="1988995"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lumMod val="65000"/>
                    <a:lumOff val="35000"/>
                  </a:prstClr>
                </a:solidFill>
                <a:effectLst/>
                <a:uLnTx/>
                <a:uFillTx/>
                <a:latin typeface="Soleil Lt" pitchFamily="2" charset="77"/>
                <a:ea typeface="+mn-ea"/>
                <a:cs typeface="+mn-cs"/>
              </a:rPr>
              <a:t>Replenish and seal in moisture for a lasting glow with this non-greasy lightweight hydrator!</a:t>
            </a:r>
          </a:p>
        </p:txBody>
      </p:sp>
      <p:sp>
        <p:nvSpPr>
          <p:cNvPr id="49" name="TextBox 48">
            <a:extLst>
              <a:ext uri="{FF2B5EF4-FFF2-40B4-BE49-F238E27FC236}">
                <a16:creationId xmlns:a16="http://schemas.microsoft.com/office/drawing/2014/main" id="{B67010CA-CF98-7D48-AD6A-7DD80DABB783}"/>
              </a:ext>
            </a:extLst>
          </p:cNvPr>
          <p:cNvSpPr txBox="1"/>
          <p:nvPr/>
        </p:nvSpPr>
        <p:spPr>
          <a:xfrm>
            <a:off x="1717508" y="593627"/>
            <a:ext cx="8785793" cy="677108"/>
          </a:xfrm>
          <a:prstGeom prst="rect">
            <a:avLst/>
          </a:prstGeom>
          <a:noFill/>
          <a:ln>
            <a:solidFill>
              <a:srgbClr val="2FDCCA"/>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E46396"/>
              </a:solidFill>
              <a:effectLst/>
              <a:uLnTx/>
              <a:uFillTx/>
              <a:latin typeface="Soleil Lt" pitchFamily="2" charset="77"/>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6396"/>
              </a:solidFill>
              <a:effectLst/>
              <a:uLnTx/>
              <a:uFillTx/>
              <a:latin typeface="Soleil Lt" pitchFamily="2" charset="77"/>
              <a:ea typeface="+mn-ea"/>
              <a:cs typeface="+mn-cs"/>
            </a:endParaRPr>
          </a:p>
        </p:txBody>
      </p:sp>
      <p:sp>
        <p:nvSpPr>
          <p:cNvPr id="29" name="TextBox 28">
            <a:extLst>
              <a:ext uri="{FF2B5EF4-FFF2-40B4-BE49-F238E27FC236}">
                <a16:creationId xmlns:a16="http://schemas.microsoft.com/office/drawing/2014/main" id="{917657EF-371B-4F2E-A364-211CC90C2D09}"/>
              </a:ext>
            </a:extLst>
          </p:cNvPr>
          <p:cNvSpPr txBox="1"/>
          <p:nvPr/>
        </p:nvSpPr>
        <p:spPr>
          <a:xfrm>
            <a:off x="1985406" y="601008"/>
            <a:ext cx="8036686"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2FDCCA"/>
                </a:solidFill>
                <a:effectLst/>
                <a:uLnTx/>
                <a:uFillTx/>
                <a:latin typeface="Soleil" panose="02000503030000020004"/>
                <a:ea typeface="+mn-ea"/>
                <a:cs typeface="+mn-cs"/>
              </a:rPr>
              <a:t>Regimen Builder</a:t>
            </a:r>
          </a:p>
        </p:txBody>
      </p:sp>
      <p:sp>
        <p:nvSpPr>
          <p:cNvPr id="34" name="Rectangle 33">
            <a:extLst>
              <a:ext uri="{FF2B5EF4-FFF2-40B4-BE49-F238E27FC236}">
                <a16:creationId xmlns:a16="http://schemas.microsoft.com/office/drawing/2014/main" id="{D69CBFBE-9D97-5DCC-EE97-65D23897324A}"/>
              </a:ext>
            </a:extLst>
          </p:cNvPr>
          <p:cNvSpPr/>
          <p:nvPr/>
        </p:nvSpPr>
        <p:spPr>
          <a:xfrm>
            <a:off x="9665950" y="1475517"/>
            <a:ext cx="2255520" cy="4036673"/>
          </a:xfrm>
          <a:prstGeom prst="rect">
            <a:avLst/>
          </a:prstGeom>
          <a:solidFill>
            <a:srgbClr val="97F3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9" name="TextBox 38">
            <a:extLst>
              <a:ext uri="{FF2B5EF4-FFF2-40B4-BE49-F238E27FC236}">
                <a16:creationId xmlns:a16="http://schemas.microsoft.com/office/drawing/2014/main" id="{9EE75BB6-C040-0E24-FA78-ABA18501D183}"/>
              </a:ext>
            </a:extLst>
          </p:cNvPr>
          <p:cNvSpPr txBox="1"/>
          <p:nvPr/>
        </p:nvSpPr>
        <p:spPr>
          <a:xfrm>
            <a:off x="9651252" y="4380992"/>
            <a:ext cx="741680" cy="144655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dirty="0">
                <a:ln>
                  <a:noFill/>
                </a:ln>
                <a:solidFill>
                  <a:prstClr val="white"/>
                </a:solidFill>
                <a:effectLst/>
                <a:uLnTx/>
                <a:uFillTx/>
                <a:latin typeface="Soleil Bl" pitchFamily="2" charset="77"/>
                <a:ea typeface="+mn-ea"/>
                <a:cs typeface="+mn-cs"/>
              </a:rPr>
              <a:t>5</a:t>
            </a:r>
          </a:p>
        </p:txBody>
      </p:sp>
      <p:sp>
        <p:nvSpPr>
          <p:cNvPr id="40" name="TextBox 39">
            <a:extLst>
              <a:ext uri="{FF2B5EF4-FFF2-40B4-BE49-F238E27FC236}">
                <a16:creationId xmlns:a16="http://schemas.microsoft.com/office/drawing/2014/main" id="{861948D5-B999-A2CA-5371-C842562AC0CA}"/>
              </a:ext>
            </a:extLst>
          </p:cNvPr>
          <p:cNvSpPr txBox="1"/>
          <p:nvPr/>
        </p:nvSpPr>
        <p:spPr>
          <a:xfrm>
            <a:off x="9747231" y="1395073"/>
            <a:ext cx="1056700"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46396"/>
                </a:solidFill>
                <a:effectLst/>
                <a:uLnTx/>
                <a:uFillTx/>
                <a:latin typeface="Albany" panose="00000500000000000000" pitchFamily="50" charset="0"/>
                <a:ea typeface="+mn-ea"/>
                <a:cs typeface="+mn-cs"/>
              </a:rPr>
              <a:t>face</a:t>
            </a:r>
          </a:p>
        </p:txBody>
      </p:sp>
      <p:sp>
        <p:nvSpPr>
          <p:cNvPr id="50" name="TextBox 49">
            <a:extLst>
              <a:ext uri="{FF2B5EF4-FFF2-40B4-BE49-F238E27FC236}">
                <a16:creationId xmlns:a16="http://schemas.microsoft.com/office/drawing/2014/main" id="{E538E1D6-0158-FDB4-915C-FDD547E1945F}"/>
              </a:ext>
            </a:extLst>
          </p:cNvPr>
          <p:cNvSpPr txBox="1"/>
          <p:nvPr/>
        </p:nvSpPr>
        <p:spPr>
          <a:xfrm>
            <a:off x="9727317" y="1953371"/>
            <a:ext cx="1988995"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lumMod val="65000"/>
                    <a:lumOff val="35000"/>
                  </a:prstClr>
                </a:solidFill>
                <a:effectLst/>
                <a:uLnTx/>
                <a:uFillTx/>
                <a:latin typeface="Soleil Lt" pitchFamily="2" charset="77"/>
                <a:ea typeface="+mn-ea"/>
                <a:cs typeface="+mn-cs"/>
              </a:rPr>
              <a:t>Hydrate, glow and smooth tired-looking skin to reveal a refreshed, radiant complexion</a:t>
            </a:r>
          </a:p>
        </p:txBody>
      </p:sp>
      <p:pic>
        <p:nvPicPr>
          <p:cNvPr id="51" name="Picture 50">
            <a:extLst>
              <a:ext uri="{FF2B5EF4-FFF2-40B4-BE49-F238E27FC236}">
                <a16:creationId xmlns:a16="http://schemas.microsoft.com/office/drawing/2014/main" id="{BB9926CB-EA58-327A-5F7B-B4DBE9A5CA9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275581" y="2747683"/>
            <a:ext cx="1574799" cy="2759919"/>
          </a:xfrm>
          <a:prstGeom prst="rect">
            <a:avLst/>
          </a:prstGeom>
        </p:spPr>
      </p:pic>
      <p:sp>
        <p:nvSpPr>
          <p:cNvPr id="12" name="Star: 5 Points 11">
            <a:extLst>
              <a:ext uri="{FF2B5EF4-FFF2-40B4-BE49-F238E27FC236}">
                <a16:creationId xmlns:a16="http://schemas.microsoft.com/office/drawing/2014/main" id="{B0CD808A-C629-02EF-0D06-C63F880582F9}"/>
              </a:ext>
            </a:extLst>
          </p:cNvPr>
          <p:cNvSpPr/>
          <p:nvPr/>
        </p:nvSpPr>
        <p:spPr>
          <a:xfrm>
            <a:off x="192140" y="932181"/>
            <a:ext cx="741680" cy="7174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Star: 5 Points 51">
            <a:extLst>
              <a:ext uri="{FF2B5EF4-FFF2-40B4-BE49-F238E27FC236}">
                <a16:creationId xmlns:a16="http://schemas.microsoft.com/office/drawing/2014/main" id="{FE559AB4-45C8-99C3-A690-4FE68ACD81D8}"/>
              </a:ext>
            </a:extLst>
          </p:cNvPr>
          <p:cNvSpPr/>
          <p:nvPr/>
        </p:nvSpPr>
        <p:spPr>
          <a:xfrm>
            <a:off x="1868889" y="4832067"/>
            <a:ext cx="741680" cy="7174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7896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8BAFC4B9-893A-BEC1-D8AE-047F85920609}"/>
              </a:ext>
            </a:extLst>
          </p:cNvPr>
          <p:cNvSpPr txBox="1"/>
          <p:nvPr/>
        </p:nvSpPr>
        <p:spPr>
          <a:xfrm>
            <a:off x="638882" y="639193"/>
            <a:ext cx="3571810" cy="3573516"/>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6600" b="1" i="0" u="none" strike="noStrike" kern="1200" cap="none" spc="0" normalizeH="0" baseline="0" noProof="0" dirty="0">
                <a:ln>
                  <a:noFill/>
                </a:ln>
                <a:solidFill>
                  <a:prstClr val="black"/>
                </a:solidFill>
                <a:effectLst/>
                <a:uLnTx/>
                <a:uFillTx/>
                <a:latin typeface="Calibri Light" panose="020F0302020204030204"/>
                <a:ea typeface="+mn-ea"/>
                <a:cs typeface="+mn-cs"/>
              </a:rPr>
              <a:t>Foaming Gel Wash</a:t>
            </a:r>
          </a:p>
        </p:txBody>
      </p:sp>
      <p:sp>
        <p:nvSpPr>
          <p:cNvPr id="1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D86E707D-C048-B36A-1C6D-2142FCBC7FCB}"/>
              </a:ext>
            </a:extLst>
          </p:cNvPr>
          <p:cNvPicPr>
            <a:picLocks noChangeAspect="1"/>
          </p:cNvPicPr>
          <p:nvPr/>
        </p:nvPicPr>
        <p:blipFill>
          <a:blip r:embed="rId2"/>
          <a:stretch>
            <a:fillRect/>
          </a:stretch>
        </p:blipFill>
        <p:spPr>
          <a:xfrm>
            <a:off x="4654296" y="974174"/>
            <a:ext cx="7214616" cy="4882219"/>
          </a:xfrm>
          <a:prstGeom prst="rect">
            <a:avLst/>
          </a:prstGeom>
        </p:spPr>
      </p:pic>
    </p:spTree>
    <p:extLst>
      <p:ext uri="{BB962C8B-B14F-4D97-AF65-F5344CB8AC3E}">
        <p14:creationId xmlns:p14="http://schemas.microsoft.com/office/powerpoint/2010/main" val="29942382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EFF11EF-7965-43BE-A1C9-320124C99772}"/>
              </a:ext>
            </a:extLst>
          </p:cNvPr>
          <p:cNvSpPr>
            <a:spLocks noChangeArrowheads="1"/>
          </p:cNvSpPr>
          <p:nvPr/>
        </p:nvSpPr>
        <p:spPr bwMode="auto">
          <a:xfrm>
            <a:off x="13759649" y="1401458"/>
            <a:ext cx="292872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oleil"/>
              <a:ea typeface="+mn-ea"/>
              <a:cs typeface="+mn-cs"/>
            </a:endParaRPr>
          </a:p>
        </p:txBody>
      </p:sp>
      <p:pic>
        <p:nvPicPr>
          <p:cNvPr id="38" name="Picture 37">
            <a:extLst>
              <a:ext uri="{FF2B5EF4-FFF2-40B4-BE49-F238E27FC236}">
                <a16:creationId xmlns:a16="http://schemas.microsoft.com/office/drawing/2014/main" id="{30473C4C-241F-6E40-8B1A-893DAAE2A4A3}"/>
              </a:ext>
            </a:extLst>
          </p:cNvPr>
          <p:cNvPicPr>
            <a:picLocks noChangeAspect="1"/>
          </p:cNvPicPr>
          <p:nvPr/>
        </p:nvPicPr>
        <p:blipFill rotWithShape="1">
          <a:blip r:embed="rId3"/>
          <a:srcRect t="44779" b="7966"/>
          <a:stretch/>
        </p:blipFill>
        <p:spPr>
          <a:xfrm flipH="1">
            <a:off x="1513390" y="-265218"/>
            <a:ext cx="9143998" cy="3093009"/>
          </a:xfrm>
          <a:prstGeom prst="rect">
            <a:avLst/>
          </a:prstGeom>
          <a:ln>
            <a:noFill/>
          </a:ln>
          <a:effectLst>
            <a:softEdge rad="112500"/>
          </a:effectLst>
        </p:spPr>
      </p:pic>
      <p:pic>
        <p:nvPicPr>
          <p:cNvPr id="39" name="Picture 38">
            <a:extLst>
              <a:ext uri="{FF2B5EF4-FFF2-40B4-BE49-F238E27FC236}">
                <a16:creationId xmlns:a16="http://schemas.microsoft.com/office/drawing/2014/main" id="{726BC4A6-E35A-FF4C-9A2D-C42C7139762B}"/>
              </a:ext>
            </a:extLst>
          </p:cNvPr>
          <p:cNvPicPr>
            <a:picLocks noChangeAspect="1"/>
          </p:cNvPicPr>
          <p:nvPr/>
        </p:nvPicPr>
        <p:blipFill>
          <a:blip r:embed="rId4">
            <a:clrChange>
              <a:clrFrom>
                <a:srgbClr val="000000">
                  <a:alpha val="0"/>
                </a:srgbClr>
              </a:clrFrom>
              <a:clrTo>
                <a:srgbClr val="000000">
                  <a:alpha val="0"/>
                </a:srgbClr>
              </a:clrTo>
            </a:clrChange>
          </a:blip>
          <a:stretch>
            <a:fillRect/>
          </a:stretch>
        </p:blipFill>
        <p:spPr>
          <a:xfrm>
            <a:off x="8995448" y="6494080"/>
            <a:ext cx="1451204" cy="209680"/>
          </a:xfrm>
          <a:prstGeom prst="rect">
            <a:avLst/>
          </a:prstGeom>
        </p:spPr>
      </p:pic>
      <p:sp>
        <p:nvSpPr>
          <p:cNvPr id="40" name="TextBox 39">
            <a:extLst>
              <a:ext uri="{FF2B5EF4-FFF2-40B4-BE49-F238E27FC236}">
                <a16:creationId xmlns:a16="http://schemas.microsoft.com/office/drawing/2014/main" id="{EEF25F10-6F7F-B24F-8EA5-2878E31F59D9}"/>
              </a:ext>
            </a:extLst>
          </p:cNvPr>
          <p:cNvSpPr txBox="1"/>
          <p:nvPr/>
        </p:nvSpPr>
        <p:spPr>
          <a:xfrm>
            <a:off x="6267462" y="6494080"/>
            <a:ext cx="2764563" cy="261610"/>
          </a:xfrm>
          <a:prstGeom prst="rect">
            <a:avLst/>
          </a:prstGeom>
          <a:noFill/>
          <a:ln w="3175">
            <a:noFill/>
          </a:ln>
        </p:spPr>
        <p:txBody>
          <a:bodyPr vert="horz" wrap="square"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Soleil Lt" panose="02000503000000020003" pitchFamily="2" charset="77"/>
                <a:ea typeface="+mn-ea"/>
                <a:cs typeface="+mn-cs"/>
              </a:rPr>
              <a:t>CONFIDENTIAL INFORMATION   |</a:t>
            </a:r>
          </a:p>
        </p:txBody>
      </p:sp>
      <p:sp>
        <p:nvSpPr>
          <p:cNvPr id="41" name="TextBox 40">
            <a:extLst>
              <a:ext uri="{FF2B5EF4-FFF2-40B4-BE49-F238E27FC236}">
                <a16:creationId xmlns:a16="http://schemas.microsoft.com/office/drawing/2014/main" id="{70B66C94-6524-2D4E-A83A-CF20C173057E}"/>
              </a:ext>
            </a:extLst>
          </p:cNvPr>
          <p:cNvSpPr txBox="1"/>
          <p:nvPr/>
        </p:nvSpPr>
        <p:spPr>
          <a:xfrm>
            <a:off x="4631101" y="997195"/>
            <a:ext cx="226233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lumMod val="65000"/>
                    <a:lumOff val="35000"/>
                  </a:prstClr>
                </a:solidFill>
                <a:effectLst/>
                <a:uLnTx/>
                <a:uFillTx/>
                <a:latin typeface="Soleil"/>
                <a:ea typeface="+mn-ea"/>
                <a:cs typeface="+mn-cs"/>
              </a:rPr>
              <a:t>Made for </a:t>
            </a:r>
            <a:r>
              <a:rPr kumimoji="0" lang="en-US" sz="1400" b="1" i="0" u="none" strike="noStrike" kern="1200" cap="none" spc="0" normalizeH="0" baseline="0" noProof="0" dirty="0">
                <a:ln>
                  <a:noFill/>
                </a:ln>
                <a:solidFill>
                  <a:prstClr val="black">
                    <a:lumMod val="65000"/>
                    <a:lumOff val="35000"/>
                  </a:prstClr>
                </a:solidFill>
                <a:effectLst/>
                <a:uLnTx/>
                <a:uFillTx/>
                <a:latin typeface="Soleil Xb" panose="00000900000000000000" pitchFamily="50" charset="0"/>
                <a:ea typeface="+mn-ea"/>
                <a:cs typeface="+mn-cs"/>
              </a:rPr>
              <a:t>a</a:t>
            </a:r>
            <a:r>
              <a:rPr kumimoji="0" lang="en-US" sz="1400" b="1" i="0" u="none" strike="noStrike" kern="1200" cap="none" spc="0" normalizeH="0" baseline="0" noProof="0" dirty="0" err="1">
                <a:ln>
                  <a:noFill/>
                </a:ln>
                <a:solidFill>
                  <a:prstClr val="black">
                    <a:lumMod val="65000"/>
                    <a:lumOff val="35000"/>
                  </a:prstClr>
                </a:solidFill>
                <a:effectLst/>
                <a:uLnTx/>
                <a:uFillTx/>
                <a:latin typeface="Soleil Xb" panose="00000900000000000000" pitchFamily="50" charset="0"/>
                <a:ea typeface="+mn-ea"/>
                <a:cs typeface="+mn-cs"/>
              </a:rPr>
              <a:t>ll</a:t>
            </a:r>
            <a:r>
              <a:rPr kumimoji="0" lang="en-US" sz="1400" b="1" i="0" u="none" strike="noStrike" kern="1200" cap="none" spc="0" normalizeH="0" baseline="0" noProof="0" dirty="0">
                <a:ln>
                  <a:noFill/>
                </a:ln>
                <a:solidFill>
                  <a:prstClr val="black">
                    <a:lumMod val="65000"/>
                    <a:lumOff val="35000"/>
                  </a:prstClr>
                </a:solidFill>
                <a:effectLst/>
                <a:uLnTx/>
                <a:uFillTx/>
                <a:latin typeface="Soleil Xb" panose="00000900000000000000" pitchFamily="50" charset="0"/>
                <a:ea typeface="+mn-ea"/>
                <a:cs typeface="+mn-cs"/>
              </a:rPr>
              <a:t> skin types</a:t>
            </a:r>
          </a:p>
        </p:txBody>
      </p:sp>
      <p:sp>
        <p:nvSpPr>
          <p:cNvPr id="48" name="TextBox 47">
            <a:extLst>
              <a:ext uri="{FF2B5EF4-FFF2-40B4-BE49-F238E27FC236}">
                <a16:creationId xmlns:a16="http://schemas.microsoft.com/office/drawing/2014/main" id="{AB2D583D-2C63-894F-8D03-B1C69A7D9089}"/>
              </a:ext>
            </a:extLst>
          </p:cNvPr>
          <p:cNvSpPr txBox="1"/>
          <p:nvPr/>
        </p:nvSpPr>
        <p:spPr>
          <a:xfrm>
            <a:off x="1656122" y="4494405"/>
            <a:ext cx="2596375" cy="1756891"/>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45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lumMod val="65000"/>
                    <a:lumOff val="35000"/>
                  </a:prstClr>
                </a:solidFill>
                <a:effectLst/>
                <a:uLnTx/>
                <a:uFillTx/>
                <a:latin typeface="Soleil" pitchFamily="2" charset="77"/>
                <a:ea typeface="Calibri" panose="020F0502020204030204" pitchFamily="34" charset="0"/>
                <a:cs typeface="+mn-cs"/>
              </a:rPr>
              <a:t>A special </a:t>
            </a:r>
            <a:r>
              <a:rPr kumimoji="0" lang="en-US" sz="1300" b="1" i="0" u="none" strike="noStrike" kern="1200" cap="none" spc="0" normalizeH="0" baseline="0" noProof="0" dirty="0">
                <a:ln>
                  <a:noFill/>
                </a:ln>
                <a:solidFill>
                  <a:prstClr val="black">
                    <a:lumMod val="65000"/>
                    <a:lumOff val="35000"/>
                  </a:prstClr>
                </a:solidFill>
                <a:effectLst/>
                <a:uLnTx/>
                <a:uFillTx/>
                <a:latin typeface="Soleil" pitchFamily="2" charset="77"/>
                <a:ea typeface="Calibri" panose="020F0502020204030204" pitchFamily="34" charset="0"/>
                <a:cs typeface="+mn-cs"/>
              </a:rPr>
              <a:t>hydrating oil complex</a:t>
            </a:r>
            <a:r>
              <a:rPr kumimoji="0" lang="en-US" sz="1300" b="0" i="0" u="none" strike="noStrike" kern="1200" cap="none" spc="0" normalizeH="0" baseline="0" noProof="0" dirty="0">
                <a:ln>
                  <a:noFill/>
                </a:ln>
                <a:solidFill>
                  <a:prstClr val="black">
                    <a:lumMod val="65000"/>
                    <a:lumOff val="35000"/>
                  </a:prstClr>
                </a:solidFill>
                <a:effectLst/>
                <a:uLnTx/>
                <a:uFillTx/>
                <a:latin typeface="Soleil" pitchFamily="2" charset="77"/>
                <a:ea typeface="Calibri" panose="020F0502020204030204" pitchFamily="34" charset="0"/>
                <a:cs typeface="+mn-cs"/>
              </a:rPr>
              <a:t> to plump skin with renewing antioxidants, brightening vitamin C and nourishing rich fatty acids.</a:t>
            </a:r>
          </a:p>
          <a:p>
            <a:pPr marL="285750" marR="0" lvl="0" indent="-285750" algn="l" defTabSz="457200" rtl="0" eaLnBrk="1" fontAlgn="auto" latinLnBrk="0" hangingPunct="1">
              <a:lnSpc>
                <a:spcPct val="100000"/>
              </a:lnSpc>
              <a:spcBef>
                <a:spcPts val="0"/>
              </a:spcBef>
              <a:spcAft>
                <a:spcPts val="450"/>
              </a:spcAft>
              <a:buClrTx/>
              <a:buSzTx/>
              <a:buFont typeface="Arial" panose="020B0604020202020204" pitchFamily="34" charset="0"/>
              <a:buChar char="•"/>
              <a:tabLst/>
              <a:defRPr/>
            </a:pPr>
            <a:r>
              <a:rPr kumimoji="0" lang="en-US" sz="1300" b="1" i="0" u="none" strike="noStrike" kern="1200" cap="none" spc="0" normalizeH="0" baseline="0" noProof="0" dirty="0">
                <a:ln>
                  <a:noFill/>
                </a:ln>
                <a:solidFill>
                  <a:prstClr val="black">
                    <a:lumMod val="65000"/>
                    <a:lumOff val="35000"/>
                  </a:prstClr>
                </a:solidFill>
                <a:effectLst/>
                <a:uLnTx/>
                <a:uFillTx/>
                <a:latin typeface="Soleil" pitchFamily="2" charset="77"/>
                <a:ea typeface="Calibri" panose="020F0502020204030204" pitchFamily="34" charset="0"/>
                <a:cs typeface="+mn-cs"/>
              </a:rPr>
              <a:t>Scent-specific Hero Ingredients </a:t>
            </a:r>
            <a:r>
              <a:rPr kumimoji="0" lang="en-US" sz="1300" b="0" i="0" u="none" strike="noStrike" kern="1200" cap="none" spc="0" normalizeH="0" baseline="0" noProof="0" dirty="0">
                <a:ln>
                  <a:noFill/>
                </a:ln>
                <a:solidFill>
                  <a:prstClr val="black">
                    <a:lumMod val="65000"/>
                    <a:lumOff val="35000"/>
                  </a:prstClr>
                </a:solidFill>
                <a:effectLst/>
                <a:uLnTx/>
                <a:uFillTx/>
                <a:latin typeface="Soleil" pitchFamily="2" charset="77"/>
                <a:ea typeface="Calibri" panose="020F0502020204030204" pitchFamily="34" charset="0"/>
                <a:cs typeface="+mn-cs"/>
              </a:rPr>
              <a:t>add an extra boost of skin-soaking nourishment</a:t>
            </a:r>
          </a:p>
        </p:txBody>
      </p:sp>
      <p:sp>
        <p:nvSpPr>
          <p:cNvPr id="49" name="TextBox 48">
            <a:extLst>
              <a:ext uri="{FF2B5EF4-FFF2-40B4-BE49-F238E27FC236}">
                <a16:creationId xmlns:a16="http://schemas.microsoft.com/office/drawing/2014/main" id="{AF3F77F7-5853-4044-B6C4-46714D6C0902}"/>
              </a:ext>
            </a:extLst>
          </p:cNvPr>
          <p:cNvSpPr txBox="1"/>
          <p:nvPr/>
        </p:nvSpPr>
        <p:spPr>
          <a:xfrm>
            <a:off x="6267462" y="5951279"/>
            <a:ext cx="510253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lumMod val="65000"/>
                    <a:lumOff val="35000"/>
                  </a:prstClr>
                </a:solidFill>
                <a:effectLst/>
                <a:uLnTx/>
                <a:uFillTx/>
                <a:latin typeface="Soleil Bk" pitchFamily="2" charset="77"/>
                <a:ea typeface="+mn-ea"/>
                <a:cs typeface="+mn-cs"/>
              </a:rPr>
              <a:t>Skin’s microbiome feels soft and refreshed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lumMod val="65000"/>
                    <a:lumOff val="35000"/>
                  </a:prstClr>
                </a:solidFill>
                <a:effectLst/>
                <a:uLnTx/>
                <a:uFillTx/>
                <a:latin typeface="Soleil Bk" pitchFamily="2" charset="77"/>
                <a:ea typeface="+mn-ea"/>
                <a:cs typeface="+mn-cs"/>
              </a:rPr>
              <a:t>Lingering scent on skin, perfect for scent-layering with full regimen.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lumMod val="65000"/>
                    <a:lumOff val="35000"/>
                  </a:prstClr>
                </a:solidFill>
                <a:effectLst/>
                <a:uLnTx/>
                <a:uFillTx/>
                <a:latin typeface="Soleil Bk" pitchFamily="2" charset="77"/>
                <a:ea typeface="+mn-ea"/>
                <a:cs typeface="+mn-cs"/>
              </a:rPr>
              <a:t>Skin appears balanced, healthy-looking and glowing</a:t>
            </a:r>
          </a:p>
        </p:txBody>
      </p:sp>
      <p:grpSp>
        <p:nvGrpSpPr>
          <p:cNvPr id="50" name="Group 49">
            <a:extLst>
              <a:ext uri="{FF2B5EF4-FFF2-40B4-BE49-F238E27FC236}">
                <a16:creationId xmlns:a16="http://schemas.microsoft.com/office/drawing/2014/main" id="{AA72D774-3458-7946-B951-6EBE763ABD94}"/>
              </a:ext>
            </a:extLst>
          </p:cNvPr>
          <p:cNvGrpSpPr/>
          <p:nvPr/>
        </p:nvGrpSpPr>
        <p:grpSpPr>
          <a:xfrm>
            <a:off x="4663794" y="1258384"/>
            <a:ext cx="5649855" cy="1095614"/>
            <a:chOff x="-2599311" y="4977819"/>
            <a:chExt cx="14190667" cy="2751839"/>
          </a:xfrm>
        </p:grpSpPr>
        <p:pic>
          <p:nvPicPr>
            <p:cNvPr id="51" name="Picture 50">
              <a:extLst>
                <a:ext uri="{FF2B5EF4-FFF2-40B4-BE49-F238E27FC236}">
                  <a16:creationId xmlns:a16="http://schemas.microsoft.com/office/drawing/2014/main" id="{5E74FFCE-6BF5-8A4B-9BFC-8E26BAC68605}"/>
                </a:ext>
              </a:extLst>
            </p:cNvPr>
            <p:cNvPicPr>
              <a:picLocks noChangeAspect="1"/>
            </p:cNvPicPr>
            <p:nvPr/>
          </p:nvPicPr>
          <p:blipFill rotWithShape="1">
            <a:blip r:embed="rId5"/>
            <a:srcRect t="8156" r="30877" b="45793"/>
            <a:stretch/>
          </p:blipFill>
          <p:spPr>
            <a:xfrm>
              <a:off x="8837644" y="4977819"/>
              <a:ext cx="2753712" cy="2751839"/>
            </a:xfrm>
            <a:prstGeom prst="teardrop">
              <a:avLst/>
            </a:prstGeom>
          </p:spPr>
        </p:pic>
        <p:pic>
          <p:nvPicPr>
            <p:cNvPr id="52" name="Picture 51">
              <a:extLst>
                <a:ext uri="{FF2B5EF4-FFF2-40B4-BE49-F238E27FC236}">
                  <a16:creationId xmlns:a16="http://schemas.microsoft.com/office/drawing/2014/main" id="{ED5CFAEC-1B98-664D-8A05-F22844FAFBBB}"/>
                </a:ext>
              </a:extLst>
            </p:cNvPr>
            <p:cNvPicPr>
              <a:picLocks noChangeAspect="1"/>
            </p:cNvPicPr>
            <p:nvPr/>
          </p:nvPicPr>
          <p:blipFill rotWithShape="1">
            <a:blip r:embed="rId6"/>
            <a:srcRect l="32882" t="376" r="10870" b="15173"/>
            <a:stretch/>
          </p:blipFill>
          <p:spPr>
            <a:xfrm>
              <a:off x="257804" y="4977819"/>
              <a:ext cx="2743053" cy="2745652"/>
            </a:xfrm>
            <a:prstGeom prst="teardrop">
              <a:avLst/>
            </a:prstGeom>
          </p:spPr>
        </p:pic>
        <p:pic>
          <p:nvPicPr>
            <p:cNvPr id="53" name="Picture 52">
              <a:extLst>
                <a:ext uri="{FF2B5EF4-FFF2-40B4-BE49-F238E27FC236}">
                  <a16:creationId xmlns:a16="http://schemas.microsoft.com/office/drawing/2014/main" id="{6C672A6D-31A9-E149-9040-ADAC500A6BD5}"/>
                </a:ext>
              </a:extLst>
            </p:cNvPr>
            <p:cNvPicPr>
              <a:picLocks noChangeAspect="1"/>
            </p:cNvPicPr>
            <p:nvPr/>
          </p:nvPicPr>
          <p:blipFill rotWithShape="1">
            <a:blip r:embed="rId7"/>
            <a:srcRect l="23555" r="3785" b="51523"/>
            <a:stretch/>
          </p:blipFill>
          <p:spPr>
            <a:xfrm>
              <a:off x="3117638" y="4977819"/>
              <a:ext cx="2743563" cy="2745652"/>
            </a:xfrm>
            <a:prstGeom prst="teardrop">
              <a:avLst/>
            </a:prstGeom>
          </p:spPr>
        </p:pic>
        <p:pic>
          <p:nvPicPr>
            <p:cNvPr id="55" name="Picture 54">
              <a:extLst>
                <a:ext uri="{FF2B5EF4-FFF2-40B4-BE49-F238E27FC236}">
                  <a16:creationId xmlns:a16="http://schemas.microsoft.com/office/drawing/2014/main" id="{E4C21D56-AF52-C84B-89D7-9C055B23F49C}"/>
                </a:ext>
              </a:extLst>
            </p:cNvPr>
            <p:cNvPicPr>
              <a:picLocks noChangeAspect="1"/>
            </p:cNvPicPr>
            <p:nvPr/>
          </p:nvPicPr>
          <p:blipFill rotWithShape="1">
            <a:blip r:embed="rId8"/>
            <a:srcRect l="7694" t="35308" r="8061" b="8550"/>
            <a:stretch/>
          </p:blipFill>
          <p:spPr>
            <a:xfrm>
              <a:off x="-2599311" y="4977819"/>
              <a:ext cx="2738973" cy="2737919"/>
            </a:xfrm>
            <a:prstGeom prst="teardrop">
              <a:avLst/>
            </a:prstGeom>
          </p:spPr>
        </p:pic>
        <p:pic>
          <p:nvPicPr>
            <p:cNvPr id="56" name="Picture 55">
              <a:extLst>
                <a:ext uri="{FF2B5EF4-FFF2-40B4-BE49-F238E27FC236}">
                  <a16:creationId xmlns:a16="http://schemas.microsoft.com/office/drawing/2014/main" id="{F077CDC0-A4B2-FD46-B4C0-A5609F569031}"/>
                </a:ext>
              </a:extLst>
            </p:cNvPr>
            <p:cNvPicPr>
              <a:picLocks noChangeAspect="1"/>
            </p:cNvPicPr>
            <p:nvPr/>
          </p:nvPicPr>
          <p:blipFill rotWithShape="1">
            <a:blip r:embed="rId9"/>
            <a:srcRect l="8689" t="5763" r="39802" b="17040"/>
            <a:stretch/>
          </p:blipFill>
          <p:spPr>
            <a:xfrm>
              <a:off x="5977982" y="4977819"/>
              <a:ext cx="2743052" cy="2740759"/>
            </a:xfrm>
            <a:prstGeom prst="teardrop">
              <a:avLst/>
            </a:prstGeom>
          </p:spPr>
        </p:pic>
      </p:grpSp>
      <p:grpSp>
        <p:nvGrpSpPr>
          <p:cNvPr id="57" name="Group 56">
            <a:extLst>
              <a:ext uri="{FF2B5EF4-FFF2-40B4-BE49-F238E27FC236}">
                <a16:creationId xmlns:a16="http://schemas.microsoft.com/office/drawing/2014/main" id="{6FBD984D-33C6-E34B-A3E8-D2EA266BB143}"/>
              </a:ext>
            </a:extLst>
          </p:cNvPr>
          <p:cNvGrpSpPr/>
          <p:nvPr/>
        </p:nvGrpSpPr>
        <p:grpSpPr>
          <a:xfrm>
            <a:off x="4631100" y="2550957"/>
            <a:ext cx="5829458" cy="1561027"/>
            <a:chOff x="415937" y="2195108"/>
            <a:chExt cx="5829458" cy="1561027"/>
          </a:xfrm>
        </p:grpSpPr>
        <p:pic>
          <p:nvPicPr>
            <p:cNvPr id="58" name="Picture 57">
              <a:extLst>
                <a:ext uri="{FF2B5EF4-FFF2-40B4-BE49-F238E27FC236}">
                  <a16:creationId xmlns:a16="http://schemas.microsoft.com/office/drawing/2014/main" id="{9195510D-2148-B748-9548-2A69C1078ED8}"/>
                </a:ext>
              </a:extLst>
            </p:cNvPr>
            <p:cNvPicPr>
              <a:picLocks noChangeAspect="1"/>
            </p:cNvPicPr>
            <p:nvPr/>
          </p:nvPicPr>
          <p:blipFill rotWithShape="1">
            <a:blip r:embed="rId10"/>
            <a:srcRect l="37011" t="30549" r="17839"/>
            <a:stretch/>
          </p:blipFill>
          <p:spPr>
            <a:xfrm>
              <a:off x="415937" y="2211535"/>
              <a:ext cx="1000439" cy="1538914"/>
            </a:xfrm>
            <a:prstGeom prst="rect">
              <a:avLst/>
            </a:prstGeom>
          </p:spPr>
        </p:pic>
        <p:pic>
          <p:nvPicPr>
            <p:cNvPr id="59" name="Picture 58">
              <a:extLst>
                <a:ext uri="{FF2B5EF4-FFF2-40B4-BE49-F238E27FC236}">
                  <a16:creationId xmlns:a16="http://schemas.microsoft.com/office/drawing/2014/main" id="{4E690792-8792-154D-B74B-01A8C2629D62}"/>
                </a:ext>
              </a:extLst>
            </p:cNvPr>
            <p:cNvPicPr>
              <a:picLocks noChangeAspect="1"/>
            </p:cNvPicPr>
            <p:nvPr/>
          </p:nvPicPr>
          <p:blipFill>
            <a:blip r:embed="rId11"/>
            <a:srcRect/>
            <a:stretch/>
          </p:blipFill>
          <p:spPr>
            <a:xfrm>
              <a:off x="1500513" y="2195108"/>
              <a:ext cx="727383" cy="727383"/>
            </a:xfrm>
            <a:prstGeom prst="rect">
              <a:avLst/>
            </a:prstGeom>
          </p:spPr>
        </p:pic>
        <p:pic>
          <p:nvPicPr>
            <p:cNvPr id="60" name="Picture 59">
              <a:extLst>
                <a:ext uri="{FF2B5EF4-FFF2-40B4-BE49-F238E27FC236}">
                  <a16:creationId xmlns:a16="http://schemas.microsoft.com/office/drawing/2014/main" id="{C765F075-9261-4B4D-B54D-5CCA2FF5F389}"/>
                </a:ext>
              </a:extLst>
            </p:cNvPr>
            <p:cNvPicPr>
              <a:picLocks noChangeAspect="1"/>
            </p:cNvPicPr>
            <p:nvPr/>
          </p:nvPicPr>
          <p:blipFill>
            <a:blip r:embed="rId12"/>
            <a:srcRect/>
            <a:stretch/>
          </p:blipFill>
          <p:spPr>
            <a:xfrm>
              <a:off x="1500513" y="3028752"/>
              <a:ext cx="727383" cy="727383"/>
            </a:xfrm>
            <a:prstGeom prst="rect">
              <a:avLst/>
            </a:prstGeom>
          </p:spPr>
        </p:pic>
        <p:pic>
          <p:nvPicPr>
            <p:cNvPr id="61" name="Picture 60">
              <a:extLst>
                <a:ext uri="{FF2B5EF4-FFF2-40B4-BE49-F238E27FC236}">
                  <a16:creationId xmlns:a16="http://schemas.microsoft.com/office/drawing/2014/main" id="{5E04C10F-1DB1-C848-83C5-4EF977BE4A0C}"/>
                </a:ext>
              </a:extLst>
            </p:cNvPr>
            <p:cNvPicPr>
              <a:picLocks noChangeAspect="1"/>
            </p:cNvPicPr>
            <p:nvPr/>
          </p:nvPicPr>
          <p:blipFill>
            <a:blip r:embed="rId13"/>
            <a:srcRect/>
            <a:stretch/>
          </p:blipFill>
          <p:spPr>
            <a:xfrm>
              <a:off x="2309451" y="2195108"/>
              <a:ext cx="727383" cy="727383"/>
            </a:xfrm>
            <a:prstGeom prst="rect">
              <a:avLst/>
            </a:prstGeom>
          </p:spPr>
        </p:pic>
        <p:pic>
          <p:nvPicPr>
            <p:cNvPr id="62" name="Picture 61">
              <a:extLst>
                <a:ext uri="{FF2B5EF4-FFF2-40B4-BE49-F238E27FC236}">
                  <a16:creationId xmlns:a16="http://schemas.microsoft.com/office/drawing/2014/main" id="{A42CC3FC-66DE-E64F-8131-59AC3C3536D7}"/>
                </a:ext>
              </a:extLst>
            </p:cNvPr>
            <p:cNvPicPr>
              <a:picLocks noChangeAspect="1"/>
            </p:cNvPicPr>
            <p:nvPr/>
          </p:nvPicPr>
          <p:blipFill>
            <a:blip r:embed="rId14"/>
            <a:srcRect/>
            <a:stretch/>
          </p:blipFill>
          <p:spPr>
            <a:xfrm>
              <a:off x="2309451" y="3028752"/>
              <a:ext cx="727383" cy="727383"/>
            </a:xfrm>
            <a:prstGeom prst="rect">
              <a:avLst/>
            </a:prstGeom>
          </p:spPr>
        </p:pic>
        <p:pic>
          <p:nvPicPr>
            <p:cNvPr id="63" name="Picture 62">
              <a:extLst>
                <a:ext uri="{FF2B5EF4-FFF2-40B4-BE49-F238E27FC236}">
                  <a16:creationId xmlns:a16="http://schemas.microsoft.com/office/drawing/2014/main" id="{D09BFC32-EF1A-504B-A466-ED2186812294}"/>
                </a:ext>
              </a:extLst>
            </p:cNvPr>
            <p:cNvPicPr>
              <a:picLocks noChangeAspect="1"/>
            </p:cNvPicPr>
            <p:nvPr/>
          </p:nvPicPr>
          <p:blipFill>
            <a:blip r:embed="rId15"/>
            <a:srcRect/>
            <a:stretch/>
          </p:blipFill>
          <p:spPr>
            <a:xfrm>
              <a:off x="3120018" y="2195108"/>
              <a:ext cx="727383" cy="727383"/>
            </a:xfrm>
            <a:prstGeom prst="rect">
              <a:avLst/>
            </a:prstGeom>
          </p:spPr>
        </p:pic>
        <p:pic>
          <p:nvPicPr>
            <p:cNvPr id="64" name="Picture 63">
              <a:extLst>
                <a:ext uri="{FF2B5EF4-FFF2-40B4-BE49-F238E27FC236}">
                  <a16:creationId xmlns:a16="http://schemas.microsoft.com/office/drawing/2014/main" id="{C5025D4F-4F07-DB43-A1A4-292A23660B49}"/>
                </a:ext>
              </a:extLst>
            </p:cNvPr>
            <p:cNvPicPr>
              <a:picLocks noChangeAspect="1"/>
            </p:cNvPicPr>
            <p:nvPr/>
          </p:nvPicPr>
          <p:blipFill>
            <a:blip r:embed="rId16"/>
            <a:srcRect/>
            <a:stretch/>
          </p:blipFill>
          <p:spPr>
            <a:xfrm>
              <a:off x="4716100" y="2195108"/>
              <a:ext cx="727383" cy="727383"/>
            </a:xfrm>
            <a:prstGeom prst="rect">
              <a:avLst/>
            </a:prstGeom>
          </p:spPr>
        </p:pic>
        <p:pic>
          <p:nvPicPr>
            <p:cNvPr id="65" name="Picture 64">
              <a:extLst>
                <a:ext uri="{FF2B5EF4-FFF2-40B4-BE49-F238E27FC236}">
                  <a16:creationId xmlns:a16="http://schemas.microsoft.com/office/drawing/2014/main" id="{5B17676A-F4B9-6644-A6D5-6F46C29FCF63}"/>
                </a:ext>
              </a:extLst>
            </p:cNvPr>
            <p:cNvPicPr>
              <a:picLocks noChangeAspect="1"/>
            </p:cNvPicPr>
            <p:nvPr/>
          </p:nvPicPr>
          <p:blipFill>
            <a:blip r:embed="rId17"/>
            <a:srcRect/>
            <a:stretch/>
          </p:blipFill>
          <p:spPr>
            <a:xfrm>
              <a:off x="5518012" y="3028752"/>
              <a:ext cx="727383" cy="727383"/>
            </a:xfrm>
            <a:prstGeom prst="rect">
              <a:avLst/>
            </a:prstGeom>
          </p:spPr>
        </p:pic>
        <p:pic>
          <p:nvPicPr>
            <p:cNvPr id="66" name="Picture 65">
              <a:extLst>
                <a:ext uri="{FF2B5EF4-FFF2-40B4-BE49-F238E27FC236}">
                  <a16:creationId xmlns:a16="http://schemas.microsoft.com/office/drawing/2014/main" id="{5F70A092-3552-7945-9FE6-752ABD6C2384}"/>
                </a:ext>
              </a:extLst>
            </p:cNvPr>
            <p:cNvPicPr>
              <a:picLocks noChangeAspect="1"/>
            </p:cNvPicPr>
            <p:nvPr/>
          </p:nvPicPr>
          <p:blipFill>
            <a:blip r:embed="rId18"/>
            <a:srcRect/>
            <a:stretch/>
          </p:blipFill>
          <p:spPr>
            <a:xfrm>
              <a:off x="3116620" y="3023066"/>
              <a:ext cx="727383" cy="727383"/>
            </a:xfrm>
            <a:prstGeom prst="rect">
              <a:avLst/>
            </a:prstGeom>
          </p:spPr>
        </p:pic>
        <p:pic>
          <p:nvPicPr>
            <p:cNvPr id="67" name="Picture 66">
              <a:extLst>
                <a:ext uri="{FF2B5EF4-FFF2-40B4-BE49-F238E27FC236}">
                  <a16:creationId xmlns:a16="http://schemas.microsoft.com/office/drawing/2014/main" id="{FD3AD8C0-200D-8741-A126-48EA52928319}"/>
                </a:ext>
              </a:extLst>
            </p:cNvPr>
            <p:cNvPicPr>
              <a:picLocks noChangeAspect="1"/>
            </p:cNvPicPr>
            <p:nvPr/>
          </p:nvPicPr>
          <p:blipFill>
            <a:blip r:embed="rId19"/>
            <a:srcRect/>
            <a:stretch/>
          </p:blipFill>
          <p:spPr>
            <a:xfrm>
              <a:off x="5518011" y="2195108"/>
              <a:ext cx="727383" cy="727383"/>
            </a:xfrm>
            <a:prstGeom prst="rect">
              <a:avLst/>
            </a:prstGeom>
          </p:spPr>
        </p:pic>
        <p:pic>
          <p:nvPicPr>
            <p:cNvPr id="70" name="Picture 69">
              <a:extLst>
                <a:ext uri="{FF2B5EF4-FFF2-40B4-BE49-F238E27FC236}">
                  <a16:creationId xmlns:a16="http://schemas.microsoft.com/office/drawing/2014/main" id="{59B397B3-E1E1-3F4E-B9B9-B589DC4715EE}"/>
                </a:ext>
              </a:extLst>
            </p:cNvPr>
            <p:cNvPicPr>
              <a:picLocks noChangeAspect="1"/>
            </p:cNvPicPr>
            <p:nvPr/>
          </p:nvPicPr>
          <p:blipFill>
            <a:blip r:embed="rId20"/>
            <a:srcRect/>
            <a:stretch/>
          </p:blipFill>
          <p:spPr>
            <a:xfrm>
              <a:off x="4724161" y="3028752"/>
              <a:ext cx="727383" cy="727383"/>
            </a:xfrm>
            <a:prstGeom prst="rect">
              <a:avLst/>
            </a:prstGeom>
          </p:spPr>
        </p:pic>
        <p:pic>
          <p:nvPicPr>
            <p:cNvPr id="73" name="Picture 72">
              <a:extLst>
                <a:ext uri="{FF2B5EF4-FFF2-40B4-BE49-F238E27FC236}">
                  <a16:creationId xmlns:a16="http://schemas.microsoft.com/office/drawing/2014/main" id="{A76388BD-62CC-6945-9705-86F8F452C199}"/>
                </a:ext>
              </a:extLst>
            </p:cNvPr>
            <p:cNvPicPr>
              <a:picLocks noChangeAspect="1"/>
            </p:cNvPicPr>
            <p:nvPr/>
          </p:nvPicPr>
          <p:blipFill>
            <a:blip r:embed="rId21"/>
            <a:srcRect/>
            <a:stretch/>
          </p:blipFill>
          <p:spPr>
            <a:xfrm>
              <a:off x="3919688" y="2195108"/>
              <a:ext cx="727383" cy="727383"/>
            </a:xfrm>
            <a:prstGeom prst="rect">
              <a:avLst/>
            </a:prstGeom>
          </p:spPr>
        </p:pic>
        <p:pic>
          <p:nvPicPr>
            <p:cNvPr id="75" name="Picture 74">
              <a:extLst>
                <a:ext uri="{FF2B5EF4-FFF2-40B4-BE49-F238E27FC236}">
                  <a16:creationId xmlns:a16="http://schemas.microsoft.com/office/drawing/2014/main" id="{E2551469-70D2-A046-BD1E-8049DF4AE03B}"/>
                </a:ext>
              </a:extLst>
            </p:cNvPr>
            <p:cNvPicPr>
              <a:picLocks noChangeAspect="1"/>
            </p:cNvPicPr>
            <p:nvPr/>
          </p:nvPicPr>
          <p:blipFill>
            <a:blip r:embed="rId22"/>
            <a:srcRect/>
            <a:stretch/>
          </p:blipFill>
          <p:spPr>
            <a:xfrm>
              <a:off x="3918059" y="3028752"/>
              <a:ext cx="727383" cy="727383"/>
            </a:xfrm>
            <a:prstGeom prst="rect">
              <a:avLst/>
            </a:prstGeom>
          </p:spPr>
        </p:pic>
      </p:grpSp>
      <p:sp>
        <p:nvSpPr>
          <p:cNvPr id="79" name="TextBox 78">
            <a:extLst>
              <a:ext uri="{FF2B5EF4-FFF2-40B4-BE49-F238E27FC236}">
                <a16:creationId xmlns:a16="http://schemas.microsoft.com/office/drawing/2014/main" id="{DEAA7EA7-5924-EA45-B223-0A2C216CAC23}"/>
              </a:ext>
            </a:extLst>
          </p:cNvPr>
          <p:cNvSpPr txBox="1"/>
          <p:nvPr/>
        </p:nvSpPr>
        <p:spPr>
          <a:xfrm>
            <a:off x="4460009" y="5372027"/>
            <a:ext cx="198305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150" normalizeH="0" baseline="0" noProof="0" dirty="0">
                <a:ln>
                  <a:noFill/>
                </a:ln>
                <a:solidFill>
                  <a:srgbClr val="F933C8"/>
                </a:solidFill>
                <a:effectLst/>
                <a:uLnTx/>
                <a:uFillTx/>
                <a:latin typeface="Albany" pitchFamily="2" charset="77"/>
                <a:ea typeface="+mn-ea"/>
                <a:cs typeface="+mn-cs"/>
              </a:rPr>
              <a:t>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150" normalizeH="0" baseline="0" noProof="0" dirty="0">
                <a:ln>
                  <a:noFill/>
                </a:ln>
                <a:solidFill>
                  <a:srgbClr val="F933C8"/>
                </a:solidFill>
                <a:effectLst/>
                <a:uLnTx/>
                <a:uFillTx/>
                <a:latin typeface="Albany" pitchFamily="2" charset="77"/>
                <a:ea typeface="+mn-ea"/>
                <a:cs typeface="+mn-cs"/>
              </a:rPr>
              <a:t>Result:</a:t>
            </a:r>
            <a:endParaRPr kumimoji="0" lang="en-US" sz="3600" b="1" i="0" u="none" strike="noStrike" kern="1200" cap="none" spc="150" normalizeH="0" baseline="0" noProof="0" dirty="0">
              <a:ln>
                <a:noFill/>
              </a:ln>
              <a:solidFill>
                <a:srgbClr val="F933C8"/>
              </a:solidFill>
              <a:effectLst/>
              <a:uLnTx/>
              <a:uFillTx/>
              <a:latin typeface="Albany" pitchFamily="2" charset="77"/>
              <a:ea typeface="+mn-ea"/>
              <a:cs typeface="+mn-cs"/>
            </a:endParaRPr>
          </a:p>
        </p:txBody>
      </p:sp>
      <p:grpSp>
        <p:nvGrpSpPr>
          <p:cNvPr id="82" name="Group 81">
            <a:extLst>
              <a:ext uri="{FF2B5EF4-FFF2-40B4-BE49-F238E27FC236}">
                <a16:creationId xmlns:a16="http://schemas.microsoft.com/office/drawing/2014/main" id="{0E597BEE-E26A-9747-A364-2AE6D68CE021}"/>
              </a:ext>
            </a:extLst>
          </p:cNvPr>
          <p:cNvGrpSpPr/>
          <p:nvPr/>
        </p:nvGrpSpPr>
        <p:grpSpPr>
          <a:xfrm>
            <a:off x="4417325" y="4407011"/>
            <a:ext cx="6144525" cy="1093651"/>
            <a:chOff x="2623324" y="4322390"/>
            <a:chExt cx="6144525" cy="1093651"/>
          </a:xfrm>
        </p:grpSpPr>
        <p:sp>
          <p:nvSpPr>
            <p:cNvPr id="83" name="TextBox 82">
              <a:extLst>
                <a:ext uri="{FF2B5EF4-FFF2-40B4-BE49-F238E27FC236}">
                  <a16:creationId xmlns:a16="http://schemas.microsoft.com/office/drawing/2014/main" id="{51772AFB-3136-1740-8518-65BE139B93BF}"/>
                </a:ext>
              </a:extLst>
            </p:cNvPr>
            <p:cNvSpPr txBox="1"/>
            <p:nvPr/>
          </p:nvSpPr>
          <p:spPr>
            <a:xfrm>
              <a:off x="6881495" y="5011073"/>
              <a:ext cx="125305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lumMod val="65000"/>
                      <a:lumOff val="35000"/>
                    </a:prstClr>
                  </a:solidFill>
                  <a:effectLst/>
                  <a:uLnTx/>
                  <a:uFillTx/>
                  <a:latin typeface="Soleil Lt" pitchFamily="2" charset="77"/>
                  <a:ea typeface="+mn-ea"/>
                  <a:cs typeface="+mn-cs"/>
                </a:rPr>
                <a:t>NO FORMALDEHYDE DONORS</a:t>
              </a:r>
            </a:p>
          </p:txBody>
        </p:sp>
        <p:pic>
          <p:nvPicPr>
            <p:cNvPr id="85" name="Picture 84">
              <a:extLst>
                <a:ext uri="{FF2B5EF4-FFF2-40B4-BE49-F238E27FC236}">
                  <a16:creationId xmlns:a16="http://schemas.microsoft.com/office/drawing/2014/main" id="{17AEBF01-04B0-B249-BDBA-7D09054D1898}"/>
                </a:ext>
              </a:extLst>
            </p:cNvPr>
            <p:cNvPicPr>
              <a:picLocks noChangeAspect="1"/>
            </p:cNvPicPr>
            <p:nvPr/>
          </p:nvPicPr>
          <p:blipFill>
            <a:blip r:embed="rId23">
              <a:lum bright="-70000"/>
            </a:blip>
            <a:stretch>
              <a:fillRect/>
            </a:stretch>
          </p:blipFill>
          <p:spPr>
            <a:xfrm>
              <a:off x="6352546" y="4322390"/>
              <a:ext cx="639515" cy="639515"/>
            </a:xfrm>
            <a:prstGeom prst="rect">
              <a:avLst/>
            </a:prstGeom>
          </p:spPr>
        </p:pic>
        <p:pic>
          <p:nvPicPr>
            <p:cNvPr id="89" name="Picture 88">
              <a:extLst>
                <a:ext uri="{FF2B5EF4-FFF2-40B4-BE49-F238E27FC236}">
                  <a16:creationId xmlns:a16="http://schemas.microsoft.com/office/drawing/2014/main" id="{60456E90-662D-FA4B-8E6B-05FA8F197EDB}"/>
                </a:ext>
              </a:extLst>
            </p:cNvPr>
            <p:cNvPicPr>
              <a:picLocks noChangeAspect="1"/>
            </p:cNvPicPr>
            <p:nvPr/>
          </p:nvPicPr>
          <p:blipFill>
            <a:blip r:embed="rId24">
              <a:lum bright="-70000"/>
            </a:blip>
            <a:stretch>
              <a:fillRect/>
            </a:stretch>
          </p:blipFill>
          <p:spPr>
            <a:xfrm>
              <a:off x="7217438" y="4322390"/>
              <a:ext cx="639515" cy="639515"/>
            </a:xfrm>
            <a:prstGeom prst="rect">
              <a:avLst/>
            </a:prstGeom>
          </p:spPr>
        </p:pic>
        <p:pic>
          <p:nvPicPr>
            <p:cNvPr id="90" name="Picture 89">
              <a:extLst>
                <a:ext uri="{FF2B5EF4-FFF2-40B4-BE49-F238E27FC236}">
                  <a16:creationId xmlns:a16="http://schemas.microsoft.com/office/drawing/2014/main" id="{93EF6F6D-D594-C444-BCDB-C5E2CD3D3A0A}"/>
                </a:ext>
              </a:extLst>
            </p:cNvPr>
            <p:cNvPicPr>
              <a:picLocks noChangeAspect="1"/>
            </p:cNvPicPr>
            <p:nvPr/>
          </p:nvPicPr>
          <p:blipFill>
            <a:blip r:embed="rId25">
              <a:lum bright="-70000"/>
            </a:blip>
            <a:stretch>
              <a:fillRect/>
            </a:stretch>
          </p:blipFill>
          <p:spPr>
            <a:xfrm>
              <a:off x="8082332" y="4322390"/>
              <a:ext cx="639515" cy="639515"/>
            </a:xfrm>
            <a:prstGeom prst="rect">
              <a:avLst/>
            </a:prstGeom>
          </p:spPr>
        </p:pic>
        <p:sp>
          <p:nvSpPr>
            <p:cNvPr id="98" name="TextBox 97">
              <a:extLst>
                <a:ext uri="{FF2B5EF4-FFF2-40B4-BE49-F238E27FC236}">
                  <a16:creationId xmlns:a16="http://schemas.microsoft.com/office/drawing/2014/main" id="{70CD760B-219C-424B-9478-88C33E776C08}"/>
                </a:ext>
              </a:extLst>
            </p:cNvPr>
            <p:cNvSpPr txBox="1"/>
            <p:nvPr/>
          </p:nvSpPr>
          <p:spPr>
            <a:xfrm>
              <a:off x="6241950" y="5015931"/>
              <a:ext cx="86070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lumMod val="65000"/>
                      <a:lumOff val="35000"/>
                    </a:prstClr>
                  </a:solidFill>
                  <a:effectLst/>
                  <a:uLnTx/>
                  <a:uFillTx/>
                  <a:latin typeface="Soleil Lt" pitchFamily="2" charset="77"/>
                  <a:ea typeface="+mn-ea"/>
                  <a:cs typeface="+mn-cs"/>
                </a:rPr>
                <a:t>PARABEN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lumMod val="65000"/>
                      <a:lumOff val="35000"/>
                    </a:prstClr>
                  </a:solidFill>
                  <a:effectLst/>
                  <a:uLnTx/>
                  <a:uFillTx/>
                  <a:latin typeface="Soleil Lt" pitchFamily="2" charset="77"/>
                  <a:ea typeface="+mn-ea"/>
                  <a:cs typeface="+mn-cs"/>
                </a:rPr>
                <a:t>FREE</a:t>
              </a:r>
            </a:p>
          </p:txBody>
        </p:sp>
        <p:sp>
          <p:nvSpPr>
            <p:cNvPr id="99" name="TextBox 98">
              <a:extLst>
                <a:ext uri="{FF2B5EF4-FFF2-40B4-BE49-F238E27FC236}">
                  <a16:creationId xmlns:a16="http://schemas.microsoft.com/office/drawing/2014/main" id="{D93C4C72-CBC5-A947-AFD7-1D8AAB7D307C}"/>
                </a:ext>
              </a:extLst>
            </p:cNvPr>
            <p:cNvSpPr txBox="1"/>
            <p:nvPr/>
          </p:nvSpPr>
          <p:spPr>
            <a:xfrm>
              <a:off x="2623324" y="5015931"/>
              <a:ext cx="1179168"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lumMod val="65000"/>
                      <a:lumOff val="35000"/>
                    </a:prstClr>
                  </a:solidFill>
                  <a:effectLst/>
                  <a:uLnTx/>
                  <a:uFillTx/>
                  <a:latin typeface="Soleil Lt" pitchFamily="2" charset="77"/>
                  <a:ea typeface="+mn-ea"/>
                  <a:cs typeface="+mn-cs"/>
                </a:rPr>
                <a:t>CLEANSES</a:t>
              </a:r>
            </a:p>
          </p:txBody>
        </p:sp>
        <p:sp>
          <p:nvSpPr>
            <p:cNvPr id="100" name="TextBox 99">
              <a:extLst>
                <a:ext uri="{FF2B5EF4-FFF2-40B4-BE49-F238E27FC236}">
                  <a16:creationId xmlns:a16="http://schemas.microsoft.com/office/drawing/2014/main" id="{17FCCA4F-413D-B74C-BD14-8BC1DC15BBDC}"/>
                </a:ext>
              </a:extLst>
            </p:cNvPr>
            <p:cNvSpPr txBox="1"/>
            <p:nvPr/>
          </p:nvSpPr>
          <p:spPr>
            <a:xfrm>
              <a:off x="8036329" y="5011073"/>
              <a:ext cx="73152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lumMod val="65000"/>
                      <a:lumOff val="35000"/>
                    </a:prstClr>
                  </a:solidFill>
                  <a:effectLst/>
                  <a:uLnTx/>
                  <a:uFillTx/>
                  <a:latin typeface="Soleil Lt" pitchFamily="2" charset="77"/>
                  <a:ea typeface="+mn-ea"/>
                  <a:cs typeface="+mn-cs"/>
                </a:rPr>
                <a:t>SULFATE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lumMod val="65000"/>
                      <a:lumOff val="35000"/>
                    </a:prstClr>
                  </a:solidFill>
                  <a:effectLst/>
                  <a:uLnTx/>
                  <a:uFillTx/>
                  <a:latin typeface="Soleil Lt" pitchFamily="2" charset="77"/>
                  <a:ea typeface="+mn-ea"/>
                  <a:cs typeface="+mn-cs"/>
                </a:rPr>
                <a:t>FREE</a:t>
              </a:r>
            </a:p>
          </p:txBody>
        </p:sp>
        <p:sp>
          <p:nvSpPr>
            <p:cNvPr id="101" name="TextBox 100">
              <a:extLst>
                <a:ext uri="{FF2B5EF4-FFF2-40B4-BE49-F238E27FC236}">
                  <a16:creationId xmlns:a16="http://schemas.microsoft.com/office/drawing/2014/main" id="{7C2DDB85-6CD4-9740-91C8-E4B51C14B6B1}"/>
                </a:ext>
              </a:extLst>
            </p:cNvPr>
            <p:cNvSpPr txBox="1"/>
            <p:nvPr/>
          </p:nvSpPr>
          <p:spPr>
            <a:xfrm>
              <a:off x="4406883" y="5015931"/>
              <a:ext cx="1071272"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lumMod val="65000"/>
                      <a:lumOff val="35000"/>
                    </a:prstClr>
                  </a:solidFill>
                  <a:effectLst/>
                  <a:uLnTx/>
                  <a:uFillTx/>
                  <a:latin typeface="Soleil Lt" pitchFamily="2" charset="77"/>
                  <a:ea typeface="+mn-ea"/>
                  <a:cs typeface="+mn-cs"/>
                </a:rPr>
                <a:t>NOURISHES</a:t>
              </a:r>
            </a:p>
          </p:txBody>
        </p:sp>
        <p:sp>
          <p:nvSpPr>
            <p:cNvPr id="102" name="TextBox 101">
              <a:extLst>
                <a:ext uri="{FF2B5EF4-FFF2-40B4-BE49-F238E27FC236}">
                  <a16:creationId xmlns:a16="http://schemas.microsoft.com/office/drawing/2014/main" id="{7DD298DA-3433-524E-B5B6-7ED1B7FE0B7D}"/>
                </a:ext>
              </a:extLst>
            </p:cNvPr>
            <p:cNvSpPr txBox="1"/>
            <p:nvPr/>
          </p:nvSpPr>
          <p:spPr>
            <a:xfrm>
              <a:off x="3621787" y="5015931"/>
              <a:ext cx="90801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lumMod val="65000"/>
                      <a:lumOff val="35000"/>
                    </a:prstClr>
                  </a:solidFill>
                  <a:effectLst/>
                  <a:uLnTx/>
                  <a:uFillTx/>
                  <a:latin typeface="Soleil Lt" pitchFamily="2" charset="77"/>
                  <a:ea typeface="+mn-ea"/>
                  <a:cs typeface="+mn-cs"/>
                </a:rPr>
                <a:t>HYDRATES</a:t>
              </a:r>
            </a:p>
          </p:txBody>
        </p:sp>
        <p:pic>
          <p:nvPicPr>
            <p:cNvPr id="103" name="Picture 102">
              <a:extLst>
                <a:ext uri="{FF2B5EF4-FFF2-40B4-BE49-F238E27FC236}">
                  <a16:creationId xmlns:a16="http://schemas.microsoft.com/office/drawing/2014/main" id="{5ACBA3E7-11C4-7F43-8863-7D846D7E5F5C}"/>
                </a:ext>
              </a:extLst>
            </p:cNvPr>
            <p:cNvPicPr>
              <a:picLocks noChangeAspect="1"/>
            </p:cNvPicPr>
            <p:nvPr/>
          </p:nvPicPr>
          <p:blipFill>
            <a:blip r:embed="rId26">
              <a:lum bright="-70000"/>
            </a:blip>
            <a:stretch>
              <a:fillRect/>
            </a:stretch>
          </p:blipFill>
          <p:spPr>
            <a:xfrm>
              <a:off x="2893324" y="4322563"/>
              <a:ext cx="639169" cy="639169"/>
            </a:xfrm>
            <a:prstGeom prst="rect">
              <a:avLst/>
            </a:prstGeom>
          </p:spPr>
        </p:pic>
        <p:pic>
          <p:nvPicPr>
            <p:cNvPr id="104" name="Picture 103">
              <a:extLst>
                <a:ext uri="{FF2B5EF4-FFF2-40B4-BE49-F238E27FC236}">
                  <a16:creationId xmlns:a16="http://schemas.microsoft.com/office/drawing/2014/main" id="{391F7EF6-31C4-0745-8B35-B9D73FC2E34A}"/>
                </a:ext>
              </a:extLst>
            </p:cNvPr>
            <p:cNvPicPr>
              <a:picLocks noChangeAspect="1"/>
            </p:cNvPicPr>
            <p:nvPr/>
          </p:nvPicPr>
          <p:blipFill>
            <a:blip r:embed="rId27">
              <a:lum bright="-70000"/>
            </a:blip>
            <a:stretch>
              <a:fillRect/>
            </a:stretch>
          </p:blipFill>
          <p:spPr>
            <a:xfrm>
              <a:off x="4622762" y="4322390"/>
              <a:ext cx="639515" cy="639515"/>
            </a:xfrm>
            <a:prstGeom prst="rect">
              <a:avLst/>
            </a:prstGeom>
          </p:spPr>
        </p:pic>
        <p:pic>
          <p:nvPicPr>
            <p:cNvPr id="105" name="Picture 104">
              <a:extLst>
                <a:ext uri="{FF2B5EF4-FFF2-40B4-BE49-F238E27FC236}">
                  <a16:creationId xmlns:a16="http://schemas.microsoft.com/office/drawing/2014/main" id="{44D085EA-9C5E-1645-9F27-292FB5BE90F8}"/>
                </a:ext>
              </a:extLst>
            </p:cNvPr>
            <p:cNvPicPr>
              <a:picLocks noChangeAspect="1"/>
            </p:cNvPicPr>
            <p:nvPr/>
          </p:nvPicPr>
          <p:blipFill>
            <a:blip r:embed="rId28">
              <a:lum bright="-70000"/>
            </a:blip>
            <a:stretch>
              <a:fillRect/>
            </a:stretch>
          </p:blipFill>
          <p:spPr>
            <a:xfrm>
              <a:off x="5487654" y="4322390"/>
              <a:ext cx="639515" cy="639515"/>
            </a:xfrm>
            <a:prstGeom prst="rect">
              <a:avLst/>
            </a:prstGeom>
          </p:spPr>
        </p:pic>
        <p:pic>
          <p:nvPicPr>
            <p:cNvPr id="106" name="Picture 105">
              <a:extLst>
                <a:ext uri="{FF2B5EF4-FFF2-40B4-BE49-F238E27FC236}">
                  <a16:creationId xmlns:a16="http://schemas.microsoft.com/office/drawing/2014/main" id="{B2DBB2AF-D357-7B43-98B5-ADCDAC11B480}"/>
                </a:ext>
              </a:extLst>
            </p:cNvPr>
            <p:cNvPicPr>
              <a:picLocks noChangeAspect="1"/>
            </p:cNvPicPr>
            <p:nvPr/>
          </p:nvPicPr>
          <p:blipFill>
            <a:blip r:embed="rId29">
              <a:lum bright="-70000"/>
            </a:blip>
            <a:stretch>
              <a:fillRect/>
            </a:stretch>
          </p:blipFill>
          <p:spPr>
            <a:xfrm>
              <a:off x="3757870" y="4322390"/>
              <a:ext cx="639515" cy="639515"/>
            </a:xfrm>
            <a:prstGeom prst="rect">
              <a:avLst/>
            </a:prstGeom>
          </p:spPr>
        </p:pic>
        <p:sp>
          <p:nvSpPr>
            <p:cNvPr id="107" name="TextBox 106">
              <a:extLst>
                <a:ext uri="{FF2B5EF4-FFF2-40B4-BE49-F238E27FC236}">
                  <a16:creationId xmlns:a16="http://schemas.microsoft.com/office/drawing/2014/main" id="{AB8B15F6-8A6D-114C-A06D-395C2209E08E}"/>
                </a:ext>
              </a:extLst>
            </p:cNvPr>
            <p:cNvSpPr txBox="1"/>
            <p:nvPr/>
          </p:nvSpPr>
          <p:spPr>
            <a:xfrm>
              <a:off x="5270479" y="5015931"/>
              <a:ext cx="1071272"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lumMod val="65000"/>
                      <a:lumOff val="35000"/>
                    </a:prstClr>
                  </a:solidFill>
                  <a:effectLst/>
                  <a:uLnTx/>
                  <a:uFillTx/>
                  <a:latin typeface="Soleil Lt" pitchFamily="2" charset="77"/>
                  <a:ea typeface="+mn-ea"/>
                  <a:cs typeface="+mn-cs"/>
                </a:rPr>
                <a:t>BRIGHTENS</a:t>
              </a:r>
            </a:p>
          </p:txBody>
        </p:sp>
      </p:grpSp>
      <p:sp>
        <p:nvSpPr>
          <p:cNvPr id="108" name="Title 1">
            <a:extLst>
              <a:ext uri="{FF2B5EF4-FFF2-40B4-BE49-F238E27FC236}">
                <a16:creationId xmlns:a16="http://schemas.microsoft.com/office/drawing/2014/main" id="{C30BC624-5C31-1C40-A451-40E948B324A1}"/>
              </a:ext>
            </a:extLst>
          </p:cNvPr>
          <p:cNvSpPr txBox="1">
            <a:spLocks/>
          </p:cNvSpPr>
          <p:nvPr/>
        </p:nvSpPr>
        <p:spPr>
          <a:xfrm>
            <a:off x="1513391" y="94653"/>
            <a:ext cx="3893763" cy="520715"/>
          </a:xfrm>
          <a:prstGeom prst="rect">
            <a:avLst/>
          </a:prstGeom>
          <a:solidFill>
            <a:srgbClr val="F933C8"/>
          </a:solidFill>
        </p:spPr>
        <p:txBody>
          <a:bodyPr vert="horz" lIns="91440" tIns="91440" rIns="91440" bIns="0" rtlCol="0" anchor="ctr" anchorCtr="0">
            <a:normAutofit/>
          </a:bodyPr>
          <a:lstStyle>
            <a:lvl1pPr algn="ctr" defTabSz="914400" rtl="0" eaLnBrk="1" latinLnBrk="0" hangingPunct="1">
              <a:lnSpc>
                <a:spcPct val="90000"/>
              </a:lnSpc>
              <a:spcBef>
                <a:spcPct val="0"/>
              </a:spcBef>
              <a:buNone/>
              <a:defRPr sz="4800" b="1" i="0" kern="1200">
                <a:solidFill>
                  <a:schemeClr val="tx1"/>
                </a:solidFill>
                <a:latin typeface="Soleil" panose="02000503030000020004" pitchFamily="2" charset="77"/>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Soleil"/>
                <a:ea typeface="+mj-ea"/>
                <a:cs typeface="+mj-cs"/>
              </a:rPr>
              <a:t>   NEW! Foaming Gel Wash</a:t>
            </a:r>
            <a:endParaRPr kumimoji="0" lang="en-US" sz="2200" b="1" i="0" u="none" strike="noStrike" kern="1200" cap="none" spc="100" normalizeH="0" baseline="0" noProof="0" dirty="0">
              <a:ln>
                <a:noFill/>
              </a:ln>
              <a:solidFill>
                <a:srgbClr val="EBF636"/>
              </a:solidFill>
              <a:effectLst/>
              <a:uLnTx/>
              <a:uFillTx/>
              <a:latin typeface="Albany" panose="00000500000000000000" pitchFamily="50" charset="0"/>
              <a:ea typeface="+mj-ea"/>
              <a:cs typeface="+mj-cs"/>
            </a:endParaRPr>
          </a:p>
        </p:txBody>
      </p:sp>
      <p:sp>
        <p:nvSpPr>
          <p:cNvPr id="109" name="TextBox 108">
            <a:extLst>
              <a:ext uri="{FF2B5EF4-FFF2-40B4-BE49-F238E27FC236}">
                <a16:creationId xmlns:a16="http://schemas.microsoft.com/office/drawing/2014/main" id="{8A692051-0A12-3E47-84CB-672AFD9ED9E0}"/>
              </a:ext>
            </a:extLst>
          </p:cNvPr>
          <p:cNvSpPr txBox="1"/>
          <p:nvPr/>
        </p:nvSpPr>
        <p:spPr>
          <a:xfrm>
            <a:off x="5542232" y="244603"/>
            <a:ext cx="5160183"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450"/>
              </a:spcAft>
              <a:buClrTx/>
              <a:buSzTx/>
              <a:buFontTx/>
              <a:buNone/>
              <a:tabLst/>
              <a:defRPr/>
            </a:pPr>
            <a:r>
              <a:rPr kumimoji="0" lang="en-US" sz="1800" b="1" i="1" u="none" strike="noStrike" kern="1200" cap="none" spc="0" normalizeH="0" baseline="0" noProof="0" dirty="0">
                <a:ln>
                  <a:noFill/>
                </a:ln>
                <a:solidFill>
                  <a:prstClr val="black">
                    <a:lumMod val="65000"/>
                    <a:lumOff val="35000"/>
                  </a:prstClr>
                </a:solidFill>
                <a:effectLst/>
                <a:uLnTx/>
                <a:uFillTx/>
                <a:latin typeface="Soleil" pitchFamily="2" charset="77"/>
                <a:ea typeface="Calibri" panose="020F0502020204030204" pitchFamily="34" charset="0"/>
                <a:cs typeface="+mn-cs"/>
              </a:rPr>
              <a:t>Experience juicy, skin-quenching lather with a long-lasting luxurious scent</a:t>
            </a:r>
          </a:p>
        </p:txBody>
      </p:sp>
      <p:sp>
        <p:nvSpPr>
          <p:cNvPr id="3" name="TextBox 2">
            <a:extLst>
              <a:ext uri="{FF2B5EF4-FFF2-40B4-BE49-F238E27FC236}">
                <a16:creationId xmlns:a16="http://schemas.microsoft.com/office/drawing/2014/main" id="{F3F7EF19-FB27-46CC-9FE6-D4CB9EB9E590}"/>
              </a:ext>
            </a:extLst>
          </p:cNvPr>
          <p:cNvSpPr txBox="1"/>
          <p:nvPr/>
        </p:nvSpPr>
        <p:spPr>
          <a:xfrm>
            <a:off x="1533977" y="6501434"/>
            <a:ext cx="411039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prstClr val="white"/>
                </a:solidFill>
                <a:effectLst/>
                <a:uLnTx/>
                <a:uFillTx/>
                <a:latin typeface="Soleil"/>
                <a:ea typeface="+mn-ea"/>
                <a:cs typeface="+mn-cs"/>
              </a:rPr>
              <a:t>Base: 1,989 internet users aged 18+ who use soap, bath and shower products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prstClr val="white"/>
                </a:solidFill>
                <a:effectLst/>
                <a:uLnTx/>
                <a:uFillTx/>
                <a:latin typeface="Soleil"/>
                <a:ea typeface="+mn-ea"/>
                <a:cs typeface="+mn-cs"/>
              </a:rPr>
              <a:t>Source: Kantar/Mintel November 2021</a:t>
            </a:r>
          </a:p>
        </p:txBody>
      </p:sp>
      <p:sp>
        <p:nvSpPr>
          <p:cNvPr id="54" name="TextBox 53">
            <a:extLst>
              <a:ext uri="{FF2B5EF4-FFF2-40B4-BE49-F238E27FC236}">
                <a16:creationId xmlns:a16="http://schemas.microsoft.com/office/drawing/2014/main" id="{926E3038-45C1-423C-BD64-63CFCDD7790C}"/>
              </a:ext>
            </a:extLst>
          </p:cNvPr>
          <p:cNvSpPr txBox="1"/>
          <p:nvPr/>
        </p:nvSpPr>
        <p:spPr>
          <a:xfrm>
            <a:off x="-1669711" y="353758"/>
            <a:ext cx="1269320"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srgbClr val="F933C8"/>
                </a:solidFill>
                <a:effectLst/>
                <a:uLnTx/>
                <a:uFillTx/>
                <a:latin typeface="Albany" pitchFamily="2" charset="77"/>
                <a:ea typeface="+mn-ea"/>
                <a:cs typeface="+mn-cs"/>
              </a:rPr>
              <a:t>Made for:</a:t>
            </a:r>
            <a:endParaRPr kumimoji="0" lang="en-US" sz="2800" b="1" i="0" u="none" strike="noStrike" kern="1200" cap="none" spc="150" normalizeH="0" baseline="0" noProof="0" dirty="0">
              <a:ln>
                <a:noFill/>
              </a:ln>
              <a:solidFill>
                <a:srgbClr val="F933C8"/>
              </a:solidFill>
              <a:effectLst/>
              <a:uLnTx/>
              <a:uFillTx/>
              <a:latin typeface="Albany" pitchFamily="2" charset="77"/>
              <a:ea typeface="+mn-ea"/>
              <a:cs typeface="+mn-cs"/>
            </a:endParaRPr>
          </a:p>
        </p:txBody>
      </p:sp>
      <p:sp>
        <p:nvSpPr>
          <p:cNvPr id="5" name="Oval 4">
            <a:extLst>
              <a:ext uri="{FF2B5EF4-FFF2-40B4-BE49-F238E27FC236}">
                <a16:creationId xmlns:a16="http://schemas.microsoft.com/office/drawing/2014/main" id="{3A00EFBA-CA0A-4398-9A13-D76819F52816}"/>
              </a:ext>
            </a:extLst>
          </p:cNvPr>
          <p:cNvSpPr/>
          <p:nvPr/>
        </p:nvSpPr>
        <p:spPr>
          <a:xfrm>
            <a:off x="1165352" y="890180"/>
            <a:ext cx="3236164" cy="3093009"/>
          </a:xfrm>
          <a:prstGeom prst="ellipse">
            <a:avLst/>
          </a:prstGeom>
          <a:solidFill>
            <a:srgbClr val="FFFF66">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oleil"/>
              <a:ea typeface="+mn-ea"/>
              <a:cs typeface="+mn-cs"/>
            </a:endParaRPr>
          </a:p>
        </p:txBody>
      </p:sp>
      <p:sp>
        <p:nvSpPr>
          <p:cNvPr id="68" name="TextBox 67">
            <a:extLst>
              <a:ext uri="{FF2B5EF4-FFF2-40B4-BE49-F238E27FC236}">
                <a16:creationId xmlns:a16="http://schemas.microsoft.com/office/drawing/2014/main" id="{9941B901-49A3-474F-B329-2E73A5DDC7B9}"/>
              </a:ext>
            </a:extLst>
          </p:cNvPr>
          <p:cNvSpPr txBox="1"/>
          <p:nvPr/>
        </p:nvSpPr>
        <p:spPr>
          <a:xfrm>
            <a:off x="1642535" y="2233875"/>
            <a:ext cx="96202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933C8"/>
                </a:solidFill>
                <a:effectLst/>
                <a:uLnTx/>
                <a:uFillTx/>
                <a:latin typeface="Soleil Xb" panose="00000900000000000000" pitchFamily="50" charset="0"/>
                <a:ea typeface="+mn-ea"/>
                <a:cs typeface="+mn-cs"/>
              </a:rPr>
              <a:t>69%</a:t>
            </a:r>
          </a:p>
        </p:txBody>
      </p:sp>
      <p:sp>
        <p:nvSpPr>
          <p:cNvPr id="69" name="TextBox 68">
            <a:extLst>
              <a:ext uri="{FF2B5EF4-FFF2-40B4-BE49-F238E27FC236}">
                <a16:creationId xmlns:a16="http://schemas.microsoft.com/office/drawing/2014/main" id="{14602E1B-A356-4D4D-9277-3F4D75343369}"/>
              </a:ext>
            </a:extLst>
          </p:cNvPr>
          <p:cNvSpPr txBox="1"/>
          <p:nvPr/>
        </p:nvSpPr>
        <p:spPr>
          <a:xfrm>
            <a:off x="1581572" y="2835443"/>
            <a:ext cx="96202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933C8"/>
                </a:solidFill>
                <a:effectLst/>
                <a:uLnTx/>
                <a:uFillTx/>
                <a:latin typeface="Soleil Xb" panose="00000900000000000000" pitchFamily="50" charset="0"/>
                <a:ea typeface="+mn-ea"/>
                <a:cs typeface="+mn-cs"/>
              </a:rPr>
              <a:t>70%</a:t>
            </a:r>
          </a:p>
        </p:txBody>
      </p:sp>
      <p:sp>
        <p:nvSpPr>
          <p:cNvPr id="7" name="TextBox 6">
            <a:extLst>
              <a:ext uri="{FF2B5EF4-FFF2-40B4-BE49-F238E27FC236}">
                <a16:creationId xmlns:a16="http://schemas.microsoft.com/office/drawing/2014/main" id="{52999593-1333-46F4-AA66-42182D35FB9D}"/>
              </a:ext>
            </a:extLst>
          </p:cNvPr>
          <p:cNvSpPr txBox="1"/>
          <p:nvPr/>
        </p:nvSpPr>
        <p:spPr>
          <a:xfrm>
            <a:off x="2053389" y="1136776"/>
            <a:ext cx="187110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933C8"/>
                </a:solidFill>
                <a:effectLst/>
                <a:uLnTx/>
                <a:uFillTx/>
                <a:latin typeface="Soleil Xb" panose="00000900000000000000" pitchFamily="50" charset="0"/>
                <a:ea typeface="+mn-ea"/>
                <a:cs typeface="+mn-cs"/>
              </a:rPr>
              <a:t>Consumer Interest</a:t>
            </a:r>
          </a:p>
        </p:txBody>
      </p:sp>
      <p:sp>
        <p:nvSpPr>
          <p:cNvPr id="72" name="TextBox 71">
            <a:extLst>
              <a:ext uri="{FF2B5EF4-FFF2-40B4-BE49-F238E27FC236}">
                <a16:creationId xmlns:a16="http://schemas.microsoft.com/office/drawing/2014/main" id="{9E706D7F-5CB4-4441-BC7B-112094A18D2C}"/>
              </a:ext>
            </a:extLst>
          </p:cNvPr>
          <p:cNvSpPr txBox="1"/>
          <p:nvPr/>
        </p:nvSpPr>
        <p:spPr>
          <a:xfrm>
            <a:off x="2408092" y="2924904"/>
            <a:ext cx="19712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lumMod val="65000"/>
                    <a:lumOff val="35000"/>
                  </a:prstClr>
                </a:solidFill>
                <a:effectLst/>
                <a:uLnTx/>
                <a:uFillTx/>
                <a:latin typeface="Soleil Xb" panose="00000900000000000000" pitchFamily="50" charset="0"/>
                <a:ea typeface="+mn-ea"/>
                <a:cs typeface="+mn-cs"/>
              </a:rPr>
              <a:t>Want Body Products with Skincare Ingredients</a:t>
            </a:r>
          </a:p>
        </p:txBody>
      </p:sp>
      <p:sp>
        <p:nvSpPr>
          <p:cNvPr id="74" name="TextBox 73">
            <a:extLst>
              <a:ext uri="{FF2B5EF4-FFF2-40B4-BE49-F238E27FC236}">
                <a16:creationId xmlns:a16="http://schemas.microsoft.com/office/drawing/2014/main" id="{8484A01A-C0F0-4C60-88B9-4FCE02AE0431}"/>
              </a:ext>
            </a:extLst>
          </p:cNvPr>
          <p:cNvSpPr txBox="1"/>
          <p:nvPr/>
        </p:nvSpPr>
        <p:spPr>
          <a:xfrm>
            <a:off x="2397503" y="2206503"/>
            <a:ext cx="162806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lumMod val="65000"/>
                    <a:lumOff val="35000"/>
                  </a:prstClr>
                </a:solidFill>
                <a:effectLst/>
                <a:uLnTx/>
                <a:uFillTx/>
                <a:latin typeface="Soleil Xb" panose="00000900000000000000" pitchFamily="50" charset="0"/>
                <a:ea typeface="+mn-ea"/>
                <a:cs typeface="+mn-cs"/>
              </a:rPr>
              <a:t>Desire Products with a Long-lasting Fragrance</a:t>
            </a:r>
          </a:p>
        </p:txBody>
      </p:sp>
      <p:sp>
        <p:nvSpPr>
          <p:cNvPr id="76" name="TextBox 75">
            <a:extLst>
              <a:ext uri="{FF2B5EF4-FFF2-40B4-BE49-F238E27FC236}">
                <a16:creationId xmlns:a16="http://schemas.microsoft.com/office/drawing/2014/main" id="{9742F10E-4284-4EAD-AE8B-B2E2A5E53D67}"/>
              </a:ext>
            </a:extLst>
          </p:cNvPr>
          <p:cNvSpPr txBox="1"/>
          <p:nvPr/>
        </p:nvSpPr>
        <p:spPr>
          <a:xfrm>
            <a:off x="1651098" y="1639445"/>
            <a:ext cx="96202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933C8"/>
                </a:solidFill>
                <a:effectLst/>
                <a:uLnTx/>
                <a:uFillTx/>
                <a:latin typeface="Soleil Xb" panose="00000900000000000000" pitchFamily="50" charset="0"/>
                <a:ea typeface="+mn-ea"/>
                <a:cs typeface="+mn-cs"/>
              </a:rPr>
              <a:t>67%</a:t>
            </a:r>
          </a:p>
        </p:txBody>
      </p:sp>
      <p:sp>
        <p:nvSpPr>
          <p:cNvPr id="78" name="TextBox 77">
            <a:extLst>
              <a:ext uri="{FF2B5EF4-FFF2-40B4-BE49-F238E27FC236}">
                <a16:creationId xmlns:a16="http://schemas.microsoft.com/office/drawing/2014/main" id="{93DE3F58-E62A-4A96-BF02-29673DC3751C}"/>
              </a:ext>
            </a:extLst>
          </p:cNvPr>
          <p:cNvSpPr txBox="1"/>
          <p:nvPr/>
        </p:nvSpPr>
        <p:spPr>
          <a:xfrm>
            <a:off x="2376821" y="1645003"/>
            <a:ext cx="160007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lumMod val="65000"/>
                    <a:lumOff val="35000"/>
                  </a:prstClr>
                </a:solidFill>
                <a:effectLst/>
                <a:uLnTx/>
                <a:uFillTx/>
                <a:latin typeface="Soleil Xb" panose="00000900000000000000" pitchFamily="50" charset="0"/>
                <a:ea typeface="+mn-ea"/>
                <a:cs typeface="+mn-cs"/>
              </a:rPr>
              <a:t>Seek Mood-Boosting Products</a:t>
            </a:r>
          </a:p>
        </p:txBody>
      </p:sp>
      <p:sp>
        <p:nvSpPr>
          <p:cNvPr id="80" name="TextBox 79">
            <a:extLst>
              <a:ext uri="{FF2B5EF4-FFF2-40B4-BE49-F238E27FC236}">
                <a16:creationId xmlns:a16="http://schemas.microsoft.com/office/drawing/2014/main" id="{B35F6729-4C10-4DE0-89D1-E3D4537DC594}"/>
              </a:ext>
            </a:extLst>
          </p:cNvPr>
          <p:cNvSpPr txBox="1"/>
          <p:nvPr/>
        </p:nvSpPr>
        <p:spPr>
          <a:xfrm>
            <a:off x="1714555" y="4219593"/>
            <a:ext cx="226233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65000"/>
                    <a:lumOff val="35000"/>
                  </a:prstClr>
                </a:solidFill>
                <a:effectLst/>
                <a:uLnTx/>
                <a:uFillTx/>
                <a:latin typeface="Soleil Xb" panose="00000900000000000000" pitchFamily="50" charset="0"/>
                <a:ea typeface="+mn-ea"/>
                <a:cs typeface="+mn-cs"/>
              </a:rPr>
              <a:t>Made with</a:t>
            </a:r>
            <a:endParaRPr kumimoji="0" lang="en-US" sz="1400" b="0" i="0" u="none" strike="noStrike" kern="1200" cap="none" spc="0" normalizeH="0" baseline="0" noProof="0" dirty="0">
              <a:ln>
                <a:noFill/>
              </a:ln>
              <a:solidFill>
                <a:prstClr val="black">
                  <a:lumMod val="65000"/>
                  <a:lumOff val="35000"/>
                </a:prstClr>
              </a:solidFill>
              <a:effectLst/>
              <a:uLnTx/>
              <a:uFillTx/>
              <a:latin typeface="Soleil Sb" pitchFamily="2" charset="77"/>
              <a:ea typeface="+mn-ea"/>
              <a:cs typeface="+mn-cs"/>
            </a:endParaRPr>
          </a:p>
        </p:txBody>
      </p:sp>
    </p:spTree>
    <p:extLst>
      <p:ext uri="{BB962C8B-B14F-4D97-AF65-F5344CB8AC3E}">
        <p14:creationId xmlns:p14="http://schemas.microsoft.com/office/powerpoint/2010/main" val="928839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2F652-86A3-E542-B7DD-03F40B0A22FF}"/>
              </a:ext>
            </a:extLst>
          </p:cNvPr>
          <p:cNvSpPr>
            <a:spLocks noGrp="1"/>
          </p:cNvSpPr>
          <p:nvPr>
            <p:ph type="title"/>
          </p:nvPr>
        </p:nvSpPr>
        <p:spPr>
          <a:xfrm>
            <a:off x="1524000" y="6339840"/>
            <a:ext cx="9144000" cy="518160"/>
          </a:xfrm>
          <a:solidFill>
            <a:srgbClr val="FF81D5"/>
          </a:solidFill>
        </p:spPr>
        <p:txBody>
          <a:bodyPr anchor="ctr" anchorCtr="0">
            <a:normAutofit/>
          </a:bodyPr>
          <a:lstStyle/>
          <a:p>
            <a:r>
              <a:rPr lang="en-US" sz="2200" b="1" dirty="0">
                <a:solidFill>
                  <a:schemeClr val="bg1"/>
                </a:solidFill>
                <a:latin typeface="Soleil" pitchFamily="2" charset="77"/>
              </a:rPr>
              <a:t>Body Wash: Solutions</a:t>
            </a:r>
            <a:endParaRPr lang="en-US" sz="2200" dirty="0">
              <a:solidFill>
                <a:schemeClr val="bg1"/>
              </a:solidFill>
            </a:endParaRPr>
          </a:p>
        </p:txBody>
      </p:sp>
      <p:pic>
        <p:nvPicPr>
          <p:cNvPr id="7" name="Picture 6">
            <a:extLst>
              <a:ext uri="{FF2B5EF4-FFF2-40B4-BE49-F238E27FC236}">
                <a16:creationId xmlns:a16="http://schemas.microsoft.com/office/drawing/2014/main" id="{14068FE3-C948-3145-8455-B4462F745BCA}"/>
              </a:ext>
            </a:extLst>
          </p:cNvPr>
          <p:cNvPicPr>
            <a:picLocks noChangeAspect="1"/>
          </p:cNvPicPr>
          <p:nvPr/>
        </p:nvPicPr>
        <p:blipFill>
          <a:blip r:embed="rId3" cstate="screen">
            <a:clrChange>
              <a:clrFrom>
                <a:srgbClr val="000000">
                  <a:alpha val="0"/>
                </a:srgbClr>
              </a:clrFrom>
              <a:clrTo>
                <a:srgbClr val="000000">
                  <a:alpha val="0"/>
                </a:srgbClr>
              </a:clrTo>
            </a:clrChange>
            <a:extLst>
              <a:ext uri="{28A0092B-C50C-407E-A947-70E740481C1C}">
                <a14:useLocalDpi xmlns:a14="http://schemas.microsoft.com/office/drawing/2010/main"/>
              </a:ext>
            </a:extLst>
          </a:blip>
          <a:stretch>
            <a:fillRect/>
          </a:stretch>
        </p:blipFill>
        <p:spPr>
          <a:xfrm>
            <a:off x="9032024" y="6494080"/>
            <a:ext cx="1451204" cy="209680"/>
          </a:xfrm>
          <a:prstGeom prst="rect">
            <a:avLst/>
          </a:prstGeom>
        </p:spPr>
      </p:pic>
      <p:sp>
        <p:nvSpPr>
          <p:cNvPr id="8" name="TextBox 7">
            <a:extLst>
              <a:ext uri="{FF2B5EF4-FFF2-40B4-BE49-F238E27FC236}">
                <a16:creationId xmlns:a16="http://schemas.microsoft.com/office/drawing/2014/main" id="{0317AE64-FE84-7F4E-BCAE-B7A34F8B5CAA}"/>
              </a:ext>
            </a:extLst>
          </p:cNvPr>
          <p:cNvSpPr txBox="1"/>
          <p:nvPr/>
        </p:nvSpPr>
        <p:spPr>
          <a:xfrm>
            <a:off x="6267462" y="6494080"/>
            <a:ext cx="2764563" cy="261610"/>
          </a:xfrm>
          <a:prstGeom prst="rect">
            <a:avLst/>
          </a:prstGeom>
          <a:noFill/>
          <a:ln w="3175">
            <a:noFill/>
          </a:ln>
        </p:spPr>
        <p:txBody>
          <a:bodyPr vert="horz" wrap="square"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Soleil Lt" panose="02000503000000020003" pitchFamily="2" charset="77"/>
                <a:ea typeface="+mn-ea"/>
                <a:cs typeface="+mn-cs"/>
              </a:rPr>
              <a:t>CONFIDENTIAL INFORMATION   |</a:t>
            </a:r>
          </a:p>
        </p:txBody>
      </p:sp>
      <p:sp>
        <p:nvSpPr>
          <p:cNvPr id="9" name="TextBox 8">
            <a:extLst>
              <a:ext uri="{FF2B5EF4-FFF2-40B4-BE49-F238E27FC236}">
                <a16:creationId xmlns:a16="http://schemas.microsoft.com/office/drawing/2014/main" id="{693AF43B-BA41-1941-B536-1665054C1FA5}"/>
              </a:ext>
            </a:extLst>
          </p:cNvPr>
          <p:cNvSpPr txBox="1"/>
          <p:nvPr/>
        </p:nvSpPr>
        <p:spPr>
          <a:xfrm>
            <a:off x="1804002" y="2348720"/>
            <a:ext cx="232422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lumMod val="65000"/>
                    <a:lumOff val="35000"/>
                  </a:prstClr>
                </a:solidFill>
                <a:effectLst/>
                <a:uLnTx/>
                <a:uFillTx/>
                <a:latin typeface="Albany" pitchFamily="2" charset="77"/>
                <a:ea typeface="+mn-ea"/>
                <a:cs typeface="+mn-cs"/>
              </a:rPr>
              <a:t>Benefits</a:t>
            </a:r>
          </a:p>
        </p:txBody>
      </p:sp>
      <p:sp>
        <p:nvSpPr>
          <p:cNvPr id="10" name="Rectangle 9">
            <a:extLst>
              <a:ext uri="{FF2B5EF4-FFF2-40B4-BE49-F238E27FC236}">
                <a16:creationId xmlns:a16="http://schemas.microsoft.com/office/drawing/2014/main" id="{CC631A0D-79F0-4943-929B-131183977CBC}"/>
              </a:ext>
            </a:extLst>
          </p:cNvPr>
          <p:cNvSpPr/>
          <p:nvPr/>
        </p:nvSpPr>
        <p:spPr>
          <a:xfrm>
            <a:off x="1737043" y="4963906"/>
            <a:ext cx="4530419" cy="1246447"/>
          </a:xfrm>
          <a:prstGeom prst="rect">
            <a:avLst/>
          </a:prstGeom>
          <a:solidFill>
            <a:srgbClr val="FBF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DC686F8F-C3B5-B340-A231-0420F28D5B96}"/>
              </a:ext>
            </a:extLst>
          </p:cNvPr>
          <p:cNvSpPr txBox="1"/>
          <p:nvPr/>
        </p:nvSpPr>
        <p:spPr>
          <a:xfrm>
            <a:off x="1821276" y="4961224"/>
            <a:ext cx="3200253"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65000"/>
                    <a:lumOff val="35000"/>
                  </a:prstClr>
                </a:solidFill>
                <a:effectLst/>
                <a:uLnTx/>
                <a:uFillTx/>
                <a:latin typeface="Albany" pitchFamily="2" charset="77"/>
                <a:ea typeface="+mn-ea"/>
                <a:cs typeface="+mn-cs"/>
              </a:rPr>
              <a:t>Scent Profile </a:t>
            </a:r>
          </a:p>
        </p:txBody>
      </p:sp>
      <p:sp>
        <p:nvSpPr>
          <p:cNvPr id="12" name="TextBox 11">
            <a:extLst>
              <a:ext uri="{FF2B5EF4-FFF2-40B4-BE49-F238E27FC236}">
                <a16:creationId xmlns:a16="http://schemas.microsoft.com/office/drawing/2014/main" id="{A108473B-5C89-F144-BF0F-5636193769FE}"/>
              </a:ext>
            </a:extLst>
          </p:cNvPr>
          <p:cNvSpPr txBox="1"/>
          <p:nvPr/>
        </p:nvSpPr>
        <p:spPr>
          <a:xfrm>
            <a:off x="1786823" y="5299229"/>
            <a:ext cx="1530459"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lumMod val="65000"/>
                    <a:lumOff val="35000"/>
                  </a:prstClr>
                </a:solidFill>
                <a:effectLst/>
                <a:uLnTx/>
                <a:uFillTx/>
                <a:latin typeface="Soleil" panose="02000503030000020004" pitchFamily="2" charset="77"/>
                <a:ea typeface="+mn-ea"/>
                <a:cs typeface="+mn-cs"/>
              </a:rPr>
              <a:t>TOP: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Soleil Lt" panose="02000503000000020003" pitchFamily="2" charset="77"/>
                <a:ea typeface="+mn-ea"/>
                <a:cs typeface="+mn-cs"/>
              </a:rPr>
              <a:t>Meyer Lemon Zest, Sparling Water, Green Apple, Pineapple</a:t>
            </a:r>
          </a:p>
        </p:txBody>
      </p:sp>
      <p:cxnSp>
        <p:nvCxnSpPr>
          <p:cNvPr id="13" name="Straight Connector 12">
            <a:extLst>
              <a:ext uri="{FF2B5EF4-FFF2-40B4-BE49-F238E27FC236}">
                <a16:creationId xmlns:a16="http://schemas.microsoft.com/office/drawing/2014/main" id="{BF2BB1CE-0B43-E447-9FEB-EE70FF25B34E}"/>
              </a:ext>
            </a:extLst>
          </p:cNvPr>
          <p:cNvCxnSpPr/>
          <p:nvPr/>
        </p:nvCxnSpPr>
        <p:spPr>
          <a:xfrm>
            <a:off x="3351629" y="5357484"/>
            <a:ext cx="0" cy="64633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381EC0C-BB2F-B140-AAB8-878955A0ED12}"/>
              </a:ext>
            </a:extLst>
          </p:cNvPr>
          <p:cNvCxnSpPr/>
          <p:nvPr/>
        </p:nvCxnSpPr>
        <p:spPr>
          <a:xfrm>
            <a:off x="4801163" y="5357484"/>
            <a:ext cx="0" cy="64633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95AD438D-75AB-A24B-BEAE-C3AC5F5FE109}"/>
              </a:ext>
            </a:extLst>
          </p:cNvPr>
          <p:cNvSpPr txBox="1"/>
          <p:nvPr/>
        </p:nvSpPr>
        <p:spPr>
          <a:xfrm>
            <a:off x="1802921" y="905826"/>
            <a:ext cx="4596681" cy="11387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81D6"/>
                </a:solidFill>
                <a:effectLst/>
                <a:uLnTx/>
                <a:uFillTx/>
                <a:latin typeface="Soleil" panose="02000503030000020004" pitchFamily="2" charset="77"/>
                <a:ea typeface="+mn-ea"/>
                <a:cs typeface="+mn-cs"/>
              </a:rPr>
              <a:t>Watermelon Body Wash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lumMod val="65000"/>
                    <a:lumOff val="35000"/>
                  </a:prstClr>
                </a:solidFill>
                <a:effectLst/>
                <a:uLnTx/>
                <a:uFillTx/>
                <a:latin typeface="Soleil Lt" panose="02000503000000020003" pitchFamily="2" charset="77"/>
                <a:ea typeface="+mn-ea"/>
                <a:cs typeface="+mn-cs"/>
              </a:rPr>
              <a:t>Indulge in the luxurious smell of juicy watermelon while exfoliating and toning your skin with watermelon extract and niacinamide.</a:t>
            </a:r>
            <a:endParaRPr kumimoji="0" lang="en-US" sz="1600" b="0" i="0" u="none" strike="noStrike" kern="1200" cap="none" spc="0" normalizeH="0" baseline="0" noProof="0" dirty="0">
              <a:ln>
                <a:noFill/>
              </a:ln>
              <a:solidFill>
                <a:prstClr val="black">
                  <a:lumMod val="95000"/>
                  <a:lumOff val="5000"/>
                </a:prstClr>
              </a:solidFill>
              <a:effectLst/>
              <a:uLnTx/>
              <a:uFillTx/>
              <a:latin typeface="Soleil Lt" panose="02000503000000020003" pitchFamily="2" charset="77"/>
              <a:ea typeface="+mn-ea"/>
              <a:cs typeface="+mn-cs"/>
            </a:endParaRPr>
          </a:p>
        </p:txBody>
      </p:sp>
      <p:sp>
        <p:nvSpPr>
          <p:cNvPr id="17" name="TextBox 16">
            <a:extLst>
              <a:ext uri="{FF2B5EF4-FFF2-40B4-BE49-F238E27FC236}">
                <a16:creationId xmlns:a16="http://schemas.microsoft.com/office/drawing/2014/main" id="{1D21199F-F15F-854C-96D7-17565479A8CC}"/>
              </a:ext>
            </a:extLst>
          </p:cNvPr>
          <p:cNvSpPr txBox="1"/>
          <p:nvPr/>
        </p:nvSpPr>
        <p:spPr>
          <a:xfrm>
            <a:off x="1802735" y="2857931"/>
            <a:ext cx="4596867"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81D6"/>
                </a:solidFill>
                <a:effectLst/>
                <a:uLnTx/>
                <a:uFillTx/>
                <a:latin typeface="Soleil" panose="02000503030000020004" pitchFamily="2" charset="77"/>
                <a:ea typeface="Calibri" panose="020F0502020204030204" pitchFamily="34" charset="0"/>
                <a:cs typeface="+mn-cs"/>
              </a:rPr>
              <a:t>WATERMELON </a:t>
            </a:r>
            <a:r>
              <a:rPr kumimoji="0" lang="en-US" sz="1200" b="0" i="0" u="none" strike="noStrike" kern="1200" cap="none" spc="0" normalizeH="0" baseline="0" noProof="0" dirty="0">
                <a:ln>
                  <a:noFill/>
                </a:ln>
                <a:solidFill>
                  <a:prstClr val="black">
                    <a:lumMod val="65000"/>
                    <a:lumOff val="35000"/>
                  </a:prstClr>
                </a:solidFill>
                <a:effectLst/>
                <a:uLnTx/>
                <a:uFillTx/>
                <a:latin typeface="Soleil Lt" panose="02000503000000020003" pitchFamily="2" charset="77"/>
                <a:ea typeface="Calibri" panose="020F0502020204030204" pitchFamily="34" charset="0"/>
                <a:cs typeface="+mn-cs"/>
              </a:rPr>
              <a:t>is rich in vitamins and antioxidants known to help protect damaged skin and help with anti-aging.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lumMod val="65000"/>
                  <a:lumOff val="35000"/>
                </a:prstClr>
              </a:solidFill>
              <a:effectLst/>
              <a:uLnTx/>
              <a:uFillTx/>
              <a:latin typeface="Soleil Lt" panose="02000503000000020003" pitchFamily="2" charset="77"/>
              <a:ea typeface="Calibri" panose="020F0502020204030204" pitchFamily="34" charset="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81D6"/>
                </a:solidFill>
                <a:effectLst/>
                <a:uLnTx/>
                <a:uFillTx/>
                <a:latin typeface="Soleil" panose="02000503030000020004" pitchFamily="2" charset="77"/>
                <a:ea typeface="Calibri" panose="020F0502020204030204" pitchFamily="34" charset="0"/>
                <a:cs typeface="+mn-cs"/>
              </a:rPr>
              <a:t>NIACINAMIDE </a:t>
            </a:r>
            <a:r>
              <a:rPr kumimoji="0" lang="en-US" sz="1200" b="0" i="0" u="none" strike="noStrike" kern="1200" cap="none" spc="0" normalizeH="0" baseline="0" noProof="0" dirty="0">
                <a:ln>
                  <a:noFill/>
                </a:ln>
                <a:solidFill>
                  <a:prstClr val="black">
                    <a:lumMod val="65000"/>
                    <a:lumOff val="35000"/>
                  </a:prstClr>
                </a:solidFill>
                <a:effectLst/>
                <a:uLnTx/>
                <a:uFillTx/>
                <a:latin typeface="Soleil Lt" panose="02000503000000020003" pitchFamily="2" charset="77"/>
                <a:ea typeface="Calibri" panose="020F0502020204030204" pitchFamily="34" charset="0"/>
                <a:cs typeface="+mn-cs"/>
              </a:rPr>
              <a:t>is known to reduce inflammation and minimize the appearance of pores.</a:t>
            </a:r>
            <a:endParaRPr kumimoji="0" lang="en-US" sz="1200" b="0" i="0" u="none" strike="noStrike" kern="1200" cap="none" spc="0" normalizeH="0" baseline="0" noProof="0" dirty="0">
              <a:ln>
                <a:noFill/>
              </a:ln>
              <a:solidFill>
                <a:prstClr val="black">
                  <a:lumMod val="95000"/>
                  <a:lumOff val="5000"/>
                </a:prstClr>
              </a:solidFill>
              <a:effectLst/>
              <a:uLnTx/>
              <a:uFillTx/>
              <a:latin typeface="Soleil Lt" panose="02000503000000020003" pitchFamily="2" charset="77"/>
              <a:ea typeface="Calibri" panose="020F0502020204030204" pitchFamily="34" charset="0"/>
              <a:cs typeface="+mn-cs"/>
            </a:endParaRPr>
          </a:p>
        </p:txBody>
      </p:sp>
      <p:sp>
        <p:nvSpPr>
          <p:cNvPr id="18" name="TextBox 17">
            <a:extLst>
              <a:ext uri="{FF2B5EF4-FFF2-40B4-BE49-F238E27FC236}">
                <a16:creationId xmlns:a16="http://schemas.microsoft.com/office/drawing/2014/main" id="{1D1840B3-26A3-C34C-AF12-66B591EBD24D}"/>
              </a:ext>
            </a:extLst>
          </p:cNvPr>
          <p:cNvSpPr txBox="1"/>
          <p:nvPr/>
        </p:nvSpPr>
        <p:spPr>
          <a:xfrm>
            <a:off x="3365918" y="5299228"/>
            <a:ext cx="1400897" cy="6001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lumMod val="65000"/>
                    <a:lumOff val="35000"/>
                  </a:prstClr>
                </a:solidFill>
                <a:effectLst/>
                <a:uLnTx/>
                <a:uFillTx/>
                <a:latin typeface="Soleil" panose="02000503030000020004" pitchFamily="2" charset="77"/>
                <a:ea typeface="+mn-ea"/>
                <a:cs typeface="+mn-cs"/>
              </a:rPr>
              <a:t>MIDDLE: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Soleil Lt" panose="02000503000000020003" pitchFamily="2" charset="77"/>
                <a:ea typeface="+mn-ea"/>
                <a:cs typeface="+mn-cs"/>
              </a:rPr>
              <a:t>White Pear, Jasmine Petals, Violet</a:t>
            </a:r>
          </a:p>
        </p:txBody>
      </p:sp>
      <p:sp>
        <p:nvSpPr>
          <p:cNvPr id="19" name="TextBox 18">
            <a:extLst>
              <a:ext uri="{FF2B5EF4-FFF2-40B4-BE49-F238E27FC236}">
                <a16:creationId xmlns:a16="http://schemas.microsoft.com/office/drawing/2014/main" id="{1ED1ED95-C927-574F-ADB4-07CF437668C9}"/>
              </a:ext>
            </a:extLst>
          </p:cNvPr>
          <p:cNvSpPr txBox="1"/>
          <p:nvPr/>
        </p:nvSpPr>
        <p:spPr>
          <a:xfrm>
            <a:off x="4815891" y="5299229"/>
            <a:ext cx="1338314"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lumMod val="65000"/>
                    <a:lumOff val="35000"/>
                  </a:prstClr>
                </a:solidFill>
                <a:effectLst/>
                <a:uLnTx/>
                <a:uFillTx/>
                <a:latin typeface="Soleil" panose="02000503030000020004" pitchFamily="2" charset="77"/>
                <a:ea typeface="+mn-ea"/>
                <a:cs typeface="+mn-cs"/>
              </a:rPr>
              <a:t>BOTTOM: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Soleil Lt" panose="02000503000000020003" pitchFamily="2" charset="77"/>
                <a:ea typeface="+mn-ea"/>
                <a:cs typeface="+mn-cs"/>
              </a:rPr>
              <a:t>Raspberry Cotton Candy, Caramelized Vanilla</a:t>
            </a:r>
          </a:p>
        </p:txBody>
      </p:sp>
      <p:sp>
        <p:nvSpPr>
          <p:cNvPr id="20" name="Rectangle 19">
            <a:extLst>
              <a:ext uri="{FF2B5EF4-FFF2-40B4-BE49-F238E27FC236}">
                <a16:creationId xmlns:a16="http://schemas.microsoft.com/office/drawing/2014/main" id="{7AA94412-C60F-EA49-91B8-F6EDD3F9F83A}"/>
              </a:ext>
            </a:extLst>
          </p:cNvPr>
          <p:cNvSpPr/>
          <p:nvPr/>
        </p:nvSpPr>
        <p:spPr>
          <a:xfrm>
            <a:off x="6553200" y="0"/>
            <a:ext cx="4114800" cy="6339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sp>
        <p:nvSpPr>
          <p:cNvPr id="21" name="TextBox 20">
            <a:extLst>
              <a:ext uri="{FF2B5EF4-FFF2-40B4-BE49-F238E27FC236}">
                <a16:creationId xmlns:a16="http://schemas.microsoft.com/office/drawing/2014/main" id="{E530329C-E1C0-40D0-B28C-0BCFDC417A3D}"/>
              </a:ext>
            </a:extLst>
          </p:cNvPr>
          <p:cNvSpPr txBox="1"/>
          <p:nvPr/>
        </p:nvSpPr>
        <p:spPr>
          <a:xfrm>
            <a:off x="8610600" y="5401104"/>
            <a:ext cx="1574798" cy="246221"/>
          </a:xfrm>
          <a:prstGeom prst="rect">
            <a:avLst/>
          </a:prstGeom>
          <a:solidFill>
            <a:srgbClr val="FFE3FD"/>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Soleil" panose="00000500000000000000" pitchFamily="50" charset="0"/>
                <a:ea typeface="Calibri" panose="020F0502020204030204" pitchFamily="34" charset="0"/>
                <a:cs typeface="+mn-cs"/>
              </a:rPr>
              <a:t>725070</a:t>
            </a:r>
            <a:endParaRPr kumimoji="0" lang="en-US" sz="1000" b="0" i="0" u="none" strike="noStrike" kern="1200" cap="none" spc="300" normalizeH="0" baseline="0" noProof="0" dirty="0">
              <a:ln>
                <a:noFill/>
              </a:ln>
              <a:solidFill>
                <a:prstClr val="black"/>
              </a:solidFill>
              <a:effectLst/>
              <a:uLnTx/>
              <a:uFillTx/>
              <a:latin typeface="Soleil" panose="00000500000000000000" pitchFamily="50" charset="0"/>
              <a:ea typeface="+mn-ea"/>
              <a:cs typeface="+mn-cs"/>
            </a:endParaRPr>
          </a:p>
        </p:txBody>
      </p:sp>
      <p:pic>
        <p:nvPicPr>
          <p:cNvPr id="4" name="Picture 3">
            <a:extLst>
              <a:ext uri="{FF2B5EF4-FFF2-40B4-BE49-F238E27FC236}">
                <a16:creationId xmlns:a16="http://schemas.microsoft.com/office/drawing/2014/main" id="{AC38F706-B45B-41B4-9511-09A41F451FD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694020" y="462314"/>
            <a:ext cx="1833158" cy="4420629"/>
          </a:xfrm>
          <a:prstGeom prst="rect">
            <a:avLst/>
          </a:prstGeom>
        </p:spPr>
      </p:pic>
      <p:pic>
        <p:nvPicPr>
          <p:cNvPr id="8194" name="Picture 2" descr="Barcode">
            <a:extLst>
              <a:ext uri="{FF2B5EF4-FFF2-40B4-BE49-F238E27FC236}">
                <a16:creationId xmlns:a16="http://schemas.microsoft.com/office/drawing/2014/main" id="{0C9D9725-BA16-46AE-95DA-509DFCCAB4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98763" y="5676785"/>
            <a:ext cx="1432343" cy="6337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9516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729122AE-99A5-436B-BED3-F545A024A9AB}"/>
              </a:ext>
            </a:extLst>
          </p:cNvPr>
          <p:cNvSpPr/>
          <p:nvPr/>
        </p:nvSpPr>
        <p:spPr>
          <a:xfrm>
            <a:off x="6553200" y="0"/>
            <a:ext cx="4114800" cy="6339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222F652-86A3-E542-B7DD-03F40B0A22FF}"/>
              </a:ext>
            </a:extLst>
          </p:cNvPr>
          <p:cNvSpPr>
            <a:spLocks noGrp="1"/>
          </p:cNvSpPr>
          <p:nvPr>
            <p:ph type="title"/>
          </p:nvPr>
        </p:nvSpPr>
        <p:spPr>
          <a:xfrm>
            <a:off x="1524000" y="6339840"/>
            <a:ext cx="9144000" cy="518160"/>
          </a:xfrm>
          <a:solidFill>
            <a:srgbClr val="FF81D5"/>
          </a:solidFill>
        </p:spPr>
        <p:txBody>
          <a:bodyPr anchor="ctr" anchorCtr="0">
            <a:normAutofit/>
          </a:bodyPr>
          <a:lstStyle/>
          <a:p>
            <a:r>
              <a:rPr lang="en-US" sz="2200" b="1" dirty="0">
                <a:solidFill>
                  <a:schemeClr val="bg1"/>
                </a:solidFill>
                <a:latin typeface="Soleil" pitchFamily="2" charset="77"/>
              </a:rPr>
              <a:t>Body Wash: Solutions</a:t>
            </a:r>
            <a:endParaRPr lang="en-US" sz="2200" dirty="0">
              <a:solidFill>
                <a:schemeClr val="bg1"/>
              </a:solidFill>
            </a:endParaRPr>
          </a:p>
        </p:txBody>
      </p:sp>
      <p:pic>
        <p:nvPicPr>
          <p:cNvPr id="7" name="Picture 6">
            <a:extLst>
              <a:ext uri="{FF2B5EF4-FFF2-40B4-BE49-F238E27FC236}">
                <a16:creationId xmlns:a16="http://schemas.microsoft.com/office/drawing/2014/main" id="{14068FE3-C948-3145-8455-B4462F745BCA}"/>
              </a:ext>
            </a:extLst>
          </p:cNvPr>
          <p:cNvPicPr>
            <a:picLocks noChangeAspect="1"/>
          </p:cNvPicPr>
          <p:nvPr/>
        </p:nvPicPr>
        <p:blipFill>
          <a:blip r:embed="rId3" cstate="screen">
            <a:clrChange>
              <a:clrFrom>
                <a:srgbClr val="000000">
                  <a:alpha val="0"/>
                </a:srgbClr>
              </a:clrFrom>
              <a:clrTo>
                <a:srgbClr val="000000">
                  <a:alpha val="0"/>
                </a:srgbClr>
              </a:clrTo>
            </a:clrChange>
            <a:extLst>
              <a:ext uri="{28A0092B-C50C-407E-A947-70E740481C1C}">
                <a14:useLocalDpi xmlns:a14="http://schemas.microsoft.com/office/drawing/2010/main"/>
              </a:ext>
            </a:extLst>
          </a:blip>
          <a:stretch>
            <a:fillRect/>
          </a:stretch>
        </p:blipFill>
        <p:spPr>
          <a:xfrm>
            <a:off x="9032024" y="6494080"/>
            <a:ext cx="1451204" cy="209680"/>
          </a:xfrm>
          <a:prstGeom prst="rect">
            <a:avLst/>
          </a:prstGeom>
        </p:spPr>
      </p:pic>
      <p:sp>
        <p:nvSpPr>
          <p:cNvPr id="8" name="TextBox 7">
            <a:extLst>
              <a:ext uri="{FF2B5EF4-FFF2-40B4-BE49-F238E27FC236}">
                <a16:creationId xmlns:a16="http://schemas.microsoft.com/office/drawing/2014/main" id="{0317AE64-FE84-7F4E-BCAE-B7A34F8B5CAA}"/>
              </a:ext>
            </a:extLst>
          </p:cNvPr>
          <p:cNvSpPr txBox="1"/>
          <p:nvPr/>
        </p:nvSpPr>
        <p:spPr>
          <a:xfrm>
            <a:off x="6267462" y="6494080"/>
            <a:ext cx="2764563" cy="261610"/>
          </a:xfrm>
          <a:prstGeom prst="rect">
            <a:avLst/>
          </a:prstGeom>
          <a:noFill/>
          <a:ln w="3175">
            <a:noFill/>
          </a:ln>
        </p:spPr>
        <p:txBody>
          <a:bodyPr vert="horz" wrap="square"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Soleil Lt" panose="02000503000000020003" pitchFamily="2" charset="77"/>
                <a:ea typeface="+mn-ea"/>
                <a:cs typeface="+mn-cs"/>
              </a:rPr>
              <a:t>CONFIDENTIAL INFORMATION   |</a:t>
            </a:r>
          </a:p>
        </p:txBody>
      </p:sp>
      <p:sp>
        <p:nvSpPr>
          <p:cNvPr id="9" name="TextBox 8">
            <a:extLst>
              <a:ext uri="{FF2B5EF4-FFF2-40B4-BE49-F238E27FC236}">
                <a16:creationId xmlns:a16="http://schemas.microsoft.com/office/drawing/2014/main" id="{693AF43B-BA41-1941-B536-1665054C1FA5}"/>
              </a:ext>
            </a:extLst>
          </p:cNvPr>
          <p:cNvSpPr txBox="1"/>
          <p:nvPr/>
        </p:nvSpPr>
        <p:spPr>
          <a:xfrm>
            <a:off x="1804002" y="2671799"/>
            <a:ext cx="232422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lumMod val="65000"/>
                    <a:lumOff val="35000"/>
                  </a:prstClr>
                </a:solidFill>
                <a:effectLst/>
                <a:uLnTx/>
                <a:uFillTx/>
                <a:latin typeface="Albany" pitchFamily="2" charset="77"/>
                <a:ea typeface="+mn-ea"/>
                <a:cs typeface="+mn-cs"/>
              </a:rPr>
              <a:t>Benefits</a:t>
            </a:r>
          </a:p>
        </p:txBody>
      </p:sp>
      <p:sp>
        <p:nvSpPr>
          <p:cNvPr id="10" name="Rectangle 9">
            <a:extLst>
              <a:ext uri="{FF2B5EF4-FFF2-40B4-BE49-F238E27FC236}">
                <a16:creationId xmlns:a16="http://schemas.microsoft.com/office/drawing/2014/main" id="{CC631A0D-79F0-4943-929B-131183977CBC}"/>
              </a:ext>
            </a:extLst>
          </p:cNvPr>
          <p:cNvSpPr/>
          <p:nvPr/>
        </p:nvSpPr>
        <p:spPr>
          <a:xfrm>
            <a:off x="1737042" y="4899562"/>
            <a:ext cx="4530419" cy="1246447"/>
          </a:xfrm>
          <a:prstGeom prst="rect">
            <a:avLst/>
          </a:prstGeom>
          <a:solidFill>
            <a:srgbClr val="FBF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DC686F8F-C3B5-B340-A231-0420F28D5B96}"/>
              </a:ext>
            </a:extLst>
          </p:cNvPr>
          <p:cNvSpPr txBox="1"/>
          <p:nvPr/>
        </p:nvSpPr>
        <p:spPr>
          <a:xfrm>
            <a:off x="1731386" y="4801751"/>
            <a:ext cx="2198813"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65000"/>
                    <a:lumOff val="35000"/>
                  </a:prstClr>
                </a:solidFill>
                <a:effectLst/>
                <a:uLnTx/>
                <a:uFillTx/>
                <a:latin typeface="Albany" pitchFamily="2" charset="77"/>
                <a:ea typeface="+mn-ea"/>
                <a:cs typeface="+mn-cs"/>
              </a:rPr>
              <a:t>Scent Profile </a:t>
            </a:r>
          </a:p>
        </p:txBody>
      </p:sp>
      <p:sp>
        <p:nvSpPr>
          <p:cNvPr id="12" name="TextBox 11">
            <a:extLst>
              <a:ext uri="{FF2B5EF4-FFF2-40B4-BE49-F238E27FC236}">
                <a16:creationId xmlns:a16="http://schemas.microsoft.com/office/drawing/2014/main" id="{A108473B-5C89-F144-BF0F-5636193769FE}"/>
              </a:ext>
            </a:extLst>
          </p:cNvPr>
          <p:cNvSpPr txBox="1"/>
          <p:nvPr/>
        </p:nvSpPr>
        <p:spPr>
          <a:xfrm>
            <a:off x="1786823" y="5299228"/>
            <a:ext cx="1530459" cy="6001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lumMod val="65000"/>
                    <a:lumOff val="35000"/>
                  </a:prstClr>
                </a:solidFill>
                <a:effectLst/>
                <a:uLnTx/>
                <a:uFillTx/>
                <a:latin typeface="Soleil" panose="02000503030000020004" pitchFamily="2" charset="77"/>
                <a:ea typeface="+mn-ea"/>
                <a:cs typeface="+mn-cs"/>
              </a:rPr>
              <a:t>TOP: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Soleil Lt" panose="02000503000000020003" pitchFamily="2" charset="77"/>
                <a:ea typeface="+mn-ea"/>
                <a:cs typeface="+mn-cs"/>
              </a:rPr>
              <a:t>Lemon, Pink Grapefruit, Orange</a:t>
            </a:r>
          </a:p>
        </p:txBody>
      </p:sp>
      <p:cxnSp>
        <p:nvCxnSpPr>
          <p:cNvPr id="13" name="Straight Connector 12">
            <a:extLst>
              <a:ext uri="{FF2B5EF4-FFF2-40B4-BE49-F238E27FC236}">
                <a16:creationId xmlns:a16="http://schemas.microsoft.com/office/drawing/2014/main" id="{BF2BB1CE-0B43-E447-9FEB-EE70FF25B34E}"/>
              </a:ext>
            </a:extLst>
          </p:cNvPr>
          <p:cNvCxnSpPr/>
          <p:nvPr/>
        </p:nvCxnSpPr>
        <p:spPr>
          <a:xfrm>
            <a:off x="3351629" y="5357484"/>
            <a:ext cx="0" cy="64633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381EC0C-BB2F-B140-AAB8-878955A0ED12}"/>
              </a:ext>
            </a:extLst>
          </p:cNvPr>
          <p:cNvCxnSpPr/>
          <p:nvPr/>
        </p:nvCxnSpPr>
        <p:spPr>
          <a:xfrm>
            <a:off x="4801163" y="5357484"/>
            <a:ext cx="0" cy="64633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95AD438D-75AB-A24B-BEAE-C3AC5F5FE109}"/>
              </a:ext>
            </a:extLst>
          </p:cNvPr>
          <p:cNvSpPr txBox="1"/>
          <p:nvPr/>
        </p:nvSpPr>
        <p:spPr>
          <a:xfrm>
            <a:off x="1802921" y="773655"/>
            <a:ext cx="4596681" cy="16312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81D6"/>
                </a:solidFill>
                <a:effectLst/>
                <a:uLnTx/>
                <a:uFillTx/>
                <a:latin typeface="Soleil" panose="02000503030000020004" pitchFamily="2" charset="77"/>
                <a:ea typeface="+mn-ea"/>
                <a:cs typeface="+mn-cs"/>
              </a:rPr>
              <a:t>Vitamin C Body Wash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lumMod val="65000"/>
                    <a:lumOff val="35000"/>
                  </a:prstClr>
                </a:solidFill>
                <a:effectLst/>
                <a:uLnTx/>
                <a:uFillTx/>
                <a:latin typeface="Soleil Lt" panose="02000503000000020003" pitchFamily="2" charset="77"/>
                <a:ea typeface="+mn-ea"/>
                <a:cs typeface="+mn-cs"/>
              </a:rPr>
              <a:t>Kick off your self-care routine with juicy Vitamin C Foaming Jelly Wash. The wash is p</a:t>
            </a:r>
            <a:r>
              <a:rPr kumimoji="0" lang="en-US" sz="1600" b="0" i="0" u="none" strike="noStrike" kern="1200" cap="none" spc="0" normalizeH="0" baseline="0" noProof="0" dirty="0" err="1">
                <a:ln>
                  <a:noFill/>
                </a:ln>
                <a:solidFill>
                  <a:prstClr val="black">
                    <a:lumMod val="65000"/>
                    <a:lumOff val="35000"/>
                  </a:prstClr>
                </a:solidFill>
                <a:effectLst/>
                <a:uLnTx/>
                <a:uFillTx/>
                <a:latin typeface="Soleil Lt" panose="02000503000000020003" pitchFamily="2" charset="77"/>
                <a:ea typeface="+mn-ea"/>
                <a:cs typeface="+mn-cs"/>
              </a:rPr>
              <a:t>acked</a:t>
            </a:r>
            <a:r>
              <a:rPr kumimoji="0" lang="en-US" sz="1600" b="0" i="0" u="none" strike="noStrike" kern="1200" cap="none" spc="0" normalizeH="0" baseline="0" noProof="0" dirty="0">
                <a:ln>
                  <a:noFill/>
                </a:ln>
                <a:solidFill>
                  <a:prstClr val="black">
                    <a:lumMod val="65000"/>
                    <a:lumOff val="35000"/>
                  </a:prstClr>
                </a:solidFill>
                <a:effectLst/>
                <a:uLnTx/>
                <a:uFillTx/>
                <a:latin typeface="Soleil Lt" panose="02000503000000020003" pitchFamily="2" charset="77"/>
                <a:ea typeface="+mn-ea"/>
                <a:cs typeface="+mn-cs"/>
              </a:rPr>
              <a:t> with AHAs and vitamin C for clearer, brighter skin. With notes of juicy pink grapefruit, lemon and orange, this wash is sure to brighten your self-care routine. </a:t>
            </a:r>
            <a:endParaRPr kumimoji="0" lang="en-US" sz="1600" b="0" i="0" u="none" strike="noStrike" kern="1200" cap="none" spc="0" normalizeH="0" baseline="0" noProof="0" dirty="0">
              <a:ln>
                <a:noFill/>
              </a:ln>
              <a:solidFill>
                <a:prstClr val="black">
                  <a:lumMod val="95000"/>
                  <a:lumOff val="5000"/>
                </a:prstClr>
              </a:solidFill>
              <a:effectLst/>
              <a:uLnTx/>
              <a:uFillTx/>
              <a:latin typeface="Soleil Lt" panose="02000503000000020003" pitchFamily="2" charset="77"/>
              <a:ea typeface="+mn-ea"/>
              <a:cs typeface="+mn-cs"/>
            </a:endParaRPr>
          </a:p>
        </p:txBody>
      </p:sp>
      <p:sp>
        <p:nvSpPr>
          <p:cNvPr id="17" name="TextBox 16">
            <a:extLst>
              <a:ext uri="{FF2B5EF4-FFF2-40B4-BE49-F238E27FC236}">
                <a16:creationId xmlns:a16="http://schemas.microsoft.com/office/drawing/2014/main" id="{1D21199F-F15F-854C-96D7-17565479A8CC}"/>
              </a:ext>
            </a:extLst>
          </p:cNvPr>
          <p:cNvSpPr txBox="1"/>
          <p:nvPr/>
        </p:nvSpPr>
        <p:spPr>
          <a:xfrm>
            <a:off x="1820973" y="3141646"/>
            <a:ext cx="4596867" cy="138499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81D6"/>
                </a:solidFill>
                <a:effectLst/>
                <a:uLnTx/>
                <a:uFillTx/>
                <a:latin typeface="Soleil" panose="02000503030000020004" pitchFamily="2" charset="77"/>
                <a:ea typeface="Calibri" panose="020F0502020204030204" pitchFamily="34" charset="0"/>
                <a:cs typeface="+mn-cs"/>
              </a:rPr>
              <a:t>VITAMIN C </a:t>
            </a:r>
            <a:r>
              <a:rPr kumimoji="0" lang="en-US" sz="1200" b="0" i="0" u="none" strike="noStrike" kern="1200" cap="none" spc="0" normalizeH="0" baseline="0" noProof="0" dirty="0">
                <a:ln>
                  <a:noFill/>
                </a:ln>
                <a:solidFill>
                  <a:prstClr val="black">
                    <a:lumMod val="65000"/>
                    <a:lumOff val="35000"/>
                  </a:prstClr>
                </a:solidFill>
                <a:effectLst/>
                <a:uLnTx/>
                <a:uFillTx/>
                <a:latin typeface="Soleil Lt" panose="02000503000000020003" pitchFamily="2" charset="77"/>
                <a:ea typeface="Calibri" panose="020F0502020204030204" pitchFamily="34" charset="0"/>
                <a:cs typeface="+mn-cs"/>
              </a:rPr>
              <a:t>is</a:t>
            </a:r>
            <a:r>
              <a:rPr kumimoji="0" lang="en-US" sz="1200" b="1" i="0" u="none" strike="noStrike" kern="1200" cap="none" spc="0" normalizeH="0" baseline="0" noProof="0" dirty="0">
                <a:ln>
                  <a:noFill/>
                </a:ln>
                <a:solidFill>
                  <a:prstClr val="black">
                    <a:lumMod val="65000"/>
                    <a:lumOff val="35000"/>
                  </a:prstClr>
                </a:solidFill>
                <a:effectLst/>
                <a:uLnTx/>
                <a:uFillTx/>
                <a:latin typeface="Soleil Lt" panose="02000503000000020003" pitchFamily="2" charset="77"/>
                <a:ea typeface="Calibri" panose="020F0502020204030204" pitchFamily="34" charset="0"/>
                <a:cs typeface="+mn-cs"/>
              </a:rPr>
              <a:t> </a:t>
            </a:r>
            <a:r>
              <a:rPr kumimoji="0" lang="en-US" sz="1200" b="0" i="0" u="none" strike="noStrike" kern="1200" cap="none" spc="0" normalizeH="0" baseline="0" noProof="0" dirty="0">
                <a:ln>
                  <a:noFill/>
                </a:ln>
                <a:solidFill>
                  <a:prstClr val="black">
                    <a:lumMod val="65000"/>
                    <a:lumOff val="35000"/>
                  </a:prstClr>
                </a:solidFill>
                <a:effectLst/>
                <a:uLnTx/>
                <a:uFillTx/>
                <a:latin typeface="Soleil Lt" panose="02000503000000020003" pitchFamily="2" charset="77"/>
                <a:ea typeface="Calibri" panose="020F0502020204030204" pitchFamily="34" charset="0"/>
                <a:cs typeface="+mn-cs"/>
              </a:rPr>
              <a:t>known to promote collagen production and diminish fine lines for youthful and glowing skin.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lumMod val="65000"/>
                  <a:lumOff val="35000"/>
                </a:prstClr>
              </a:solidFill>
              <a:effectLst/>
              <a:uLnTx/>
              <a:uFillTx/>
              <a:latin typeface="Soleil Lt" panose="02000503000000020003" pitchFamily="2" charset="77"/>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81D6"/>
                </a:solidFill>
                <a:effectLst/>
                <a:uLnTx/>
                <a:uFillTx/>
                <a:latin typeface="Soleil" panose="02000503030000020004" pitchFamily="2" charset="77"/>
                <a:ea typeface="Calibri" panose="020F0502020204030204" pitchFamily="34" charset="0"/>
                <a:cs typeface="+mn-cs"/>
              </a:rPr>
              <a:t>AHAs </a:t>
            </a:r>
            <a:r>
              <a:rPr kumimoji="0" lang="en-US" sz="1200" b="0" i="0" u="none" strike="noStrike" kern="1200" cap="none" spc="0" normalizeH="0" baseline="0" noProof="0" dirty="0">
                <a:ln>
                  <a:noFill/>
                </a:ln>
                <a:solidFill>
                  <a:prstClr val="black">
                    <a:lumMod val="65000"/>
                    <a:lumOff val="35000"/>
                  </a:prstClr>
                </a:solidFill>
                <a:effectLst/>
                <a:uLnTx/>
                <a:uFillTx/>
                <a:latin typeface="Soleil Lt" panose="02000503000000020003" pitchFamily="2" charset="77"/>
                <a:ea typeface="Calibri" panose="020F0502020204030204" pitchFamily="34" charset="0"/>
                <a:cs typeface="+mn-cs"/>
              </a:rPr>
              <a:t>are super skin smoothers; known to contain water soluble acids that help to gently slough away dead skin cells. AHAs are the perfect addition to your </a:t>
            </a:r>
            <a:r>
              <a:rPr kumimoji="0" lang="en-US" sz="1200" b="0" i="0" u="none" strike="noStrike" kern="1200" cap="none" spc="0" normalizeH="0" baseline="0" noProof="0" dirty="0" err="1">
                <a:ln>
                  <a:noFill/>
                </a:ln>
                <a:solidFill>
                  <a:prstClr val="black">
                    <a:lumMod val="65000"/>
                    <a:lumOff val="35000"/>
                  </a:prstClr>
                </a:solidFill>
                <a:effectLst/>
                <a:uLnTx/>
                <a:uFillTx/>
                <a:latin typeface="Soleil Lt" panose="02000503000000020003" pitchFamily="2" charset="77"/>
                <a:ea typeface="Calibri" panose="020F0502020204030204" pitchFamily="34" charset="0"/>
                <a:cs typeface="+mn-cs"/>
              </a:rPr>
              <a:t>bodycare</a:t>
            </a:r>
            <a:r>
              <a:rPr kumimoji="0" lang="en-US" sz="1200" b="0" i="0" u="none" strike="noStrike" kern="1200" cap="none" spc="0" normalizeH="0" baseline="0" noProof="0" dirty="0">
                <a:ln>
                  <a:noFill/>
                </a:ln>
                <a:solidFill>
                  <a:prstClr val="black">
                    <a:lumMod val="65000"/>
                    <a:lumOff val="35000"/>
                  </a:prstClr>
                </a:solidFill>
                <a:effectLst/>
                <a:uLnTx/>
                <a:uFillTx/>
                <a:latin typeface="Soleil Lt" panose="02000503000000020003" pitchFamily="2" charset="77"/>
                <a:ea typeface="Calibri" panose="020F0502020204030204" pitchFamily="34" charset="0"/>
                <a:cs typeface="+mn-cs"/>
              </a:rPr>
              <a:t> routine.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lumMod val="95000"/>
                  <a:lumOff val="5000"/>
                </a:prstClr>
              </a:solidFill>
              <a:effectLst/>
              <a:uLnTx/>
              <a:uFillTx/>
              <a:latin typeface="Soleil Lt" panose="02000503000000020003" pitchFamily="2" charset="77"/>
              <a:ea typeface="Calibri" panose="020F0502020204030204" pitchFamily="34" charset="0"/>
              <a:cs typeface="+mn-cs"/>
            </a:endParaRPr>
          </a:p>
        </p:txBody>
      </p:sp>
      <p:sp>
        <p:nvSpPr>
          <p:cNvPr id="18" name="TextBox 17">
            <a:extLst>
              <a:ext uri="{FF2B5EF4-FFF2-40B4-BE49-F238E27FC236}">
                <a16:creationId xmlns:a16="http://schemas.microsoft.com/office/drawing/2014/main" id="{1D1840B3-26A3-C34C-AF12-66B591EBD24D}"/>
              </a:ext>
            </a:extLst>
          </p:cNvPr>
          <p:cNvSpPr txBox="1"/>
          <p:nvPr/>
        </p:nvSpPr>
        <p:spPr>
          <a:xfrm>
            <a:off x="3365918" y="5299228"/>
            <a:ext cx="1400897" cy="6001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lumMod val="65000"/>
                    <a:lumOff val="35000"/>
                  </a:prstClr>
                </a:solidFill>
                <a:effectLst/>
                <a:uLnTx/>
                <a:uFillTx/>
                <a:latin typeface="Soleil" panose="02000503030000020004" pitchFamily="2" charset="77"/>
                <a:ea typeface="+mn-ea"/>
                <a:cs typeface="+mn-cs"/>
              </a:rPr>
              <a:t>MIDDLE: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Soleil Lt" panose="02000503000000020003" pitchFamily="2" charset="77"/>
                <a:ea typeface="+mn-ea"/>
                <a:cs typeface="+mn-cs"/>
              </a:rPr>
              <a:t>Apple, Cyclamen, Jasmine</a:t>
            </a:r>
          </a:p>
        </p:txBody>
      </p:sp>
      <p:sp>
        <p:nvSpPr>
          <p:cNvPr id="19" name="TextBox 18">
            <a:extLst>
              <a:ext uri="{FF2B5EF4-FFF2-40B4-BE49-F238E27FC236}">
                <a16:creationId xmlns:a16="http://schemas.microsoft.com/office/drawing/2014/main" id="{1ED1ED95-C927-574F-ADB4-07CF437668C9}"/>
              </a:ext>
            </a:extLst>
          </p:cNvPr>
          <p:cNvSpPr txBox="1"/>
          <p:nvPr/>
        </p:nvSpPr>
        <p:spPr>
          <a:xfrm>
            <a:off x="4815891" y="5299228"/>
            <a:ext cx="1338314" cy="6001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lumMod val="65000"/>
                    <a:lumOff val="35000"/>
                  </a:prstClr>
                </a:solidFill>
                <a:effectLst/>
                <a:uLnTx/>
                <a:uFillTx/>
                <a:latin typeface="Soleil" panose="02000503030000020004" pitchFamily="2" charset="77"/>
                <a:ea typeface="+mn-ea"/>
                <a:cs typeface="+mn-cs"/>
              </a:rPr>
              <a:t>BOTTOM: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Soleil Lt" panose="02000503000000020003" pitchFamily="2" charset="77"/>
                <a:ea typeface="+mn-ea"/>
                <a:cs typeface="+mn-cs"/>
              </a:rPr>
              <a:t>Amber, Musk, Peach Nectar</a:t>
            </a:r>
          </a:p>
        </p:txBody>
      </p:sp>
      <p:sp>
        <p:nvSpPr>
          <p:cNvPr id="21" name="TextBox 20">
            <a:extLst>
              <a:ext uri="{FF2B5EF4-FFF2-40B4-BE49-F238E27FC236}">
                <a16:creationId xmlns:a16="http://schemas.microsoft.com/office/drawing/2014/main" id="{E530329C-E1C0-40D0-B28C-0BCFDC417A3D}"/>
              </a:ext>
            </a:extLst>
          </p:cNvPr>
          <p:cNvSpPr txBox="1"/>
          <p:nvPr/>
        </p:nvSpPr>
        <p:spPr>
          <a:xfrm>
            <a:off x="8591594" y="5382746"/>
            <a:ext cx="1574798" cy="246221"/>
          </a:xfrm>
          <a:prstGeom prst="rect">
            <a:avLst/>
          </a:prstGeom>
          <a:solidFill>
            <a:srgbClr val="FFE3FD"/>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Soleil" panose="00000500000000000000" pitchFamily="50" charset="0"/>
                <a:ea typeface="Calibri" panose="020F0502020204030204" pitchFamily="34" charset="0"/>
                <a:cs typeface="+mn-cs"/>
              </a:rPr>
              <a:t>725077</a:t>
            </a:r>
            <a:endParaRPr kumimoji="0" lang="en-US" sz="1000" b="0" i="0" u="none" strike="noStrike" kern="1200" cap="none" spc="300" normalizeH="0" baseline="0" noProof="0" dirty="0">
              <a:ln>
                <a:noFill/>
              </a:ln>
              <a:solidFill>
                <a:prstClr val="black"/>
              </a:solidFill>
              <a:effectLst/>
              <a:uLnTx/>
              <a:uFillTx/>
              <a:latin typeface="Soleil" panose="00000500000000000000" pitchFamily="50" charset="0"/>
              <a:ea typeface="+mn-ea"/>
              <a:cs typeface="+mn-cs"/>
            </a:endParaRPr>
          </a:p>
        </p:txBody>
      </p:sp>
      <p:pic>
        <p:nvPicPr>
          <p:cNvPr id="4" name="Picture 3">
            <a:extLst>
              <a:ext uri="{FF2B5EF4-FFF2-40B4-BE49-F238E27FC236}">
                <a16:creationId xmlns:a16="http://schemas.microsoft.com/office/drawing/2014/main" id="{4B463C3C-2D2F-4B2E-8442-CD0BCA03B7B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623452" y="368644"/>
            <a:ext cx="1936284" cy="4669316"/>
          </a:xfrm>
          <a:prstGeom prst="rect">
            <a:avLst/>
          </a:prstGeom>
        </p:spPr>
      </p:pic>
      <p:pic>
        <p:nvPicPr>
          <p:cNvPr id="9220" name="Picture 4" descr="Barcode">
            <a:extLst>
              <a:ext uri="{FF2B5EF4-FFF2-40B4-BE49-F238E27FC236}">
                <a16:creationId xmlns:a16="http://schemas.microsoft.com/office/drawing/2014/main" id="{B35A438F-2B34-4126-BBFF-28E115AEBD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19904" y="5668812"/>
            <a:ext cx="1399163" cy="6190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70045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2F652-86A3-E542-B7DD-03F40B0A22FF}"/>
              </a:ext>
            </a:extLst>
          </p:cNvPr>
          <p:cNvSpPr>
            <a:spLocks noGrp="1"/>
          </p:cNvSpPr>
          <p:nvPr>
            <p:ph type="title"/>
          </p:nvPr>
        </p:nvSpPr>
        <p:spPr>
          <a:xfrm>
            <a:off x="1524000" y="6339840"/>
            <a:ext cx="9144000" cy="518160"/>
          </a:xfrm>
          <a:solidFill>
            <a:srgbClr val="FF81D5"/>
          </a:solidFill>
        </p:spPr>
        <p:txBody>
          <a:bodyPr anchor="ctr" anchorCtr="0">
            <a:normAutofit/>
          </a:bodyPr>
          <a:lstStyle/>
          <a:p>
            <a:r>
              <a:rPr lang="en-US" sz="2200" b="1" dirty="0">
                <a:solidFill>
                  <a:schemeClr val="bg1"/>
                </a:solidFill>
                <a:latin typeface="Soleil" pitchFamily="2" charset="77"/>
              </a:rPr>
              <a:t>Body Wash: Classic</a:t>
            </a:r>
            <a:endParaRPr lang="en-US" sz="2200" dirty="0">
              <a:solidFill>
                <a:schemeClr val="bg1"/>
              </a:solidFill>
            </a:endParaRPr>
          </a:p>
        </p:txBody>
      </p:sp>
      <p:pic>
        <p:nvPicPr>
          <p:cNvPr id="7" name="Picture 6">
            <a:extLst>
              <a:ext uri="{FF2B5EF4-FFF2-40B4-BE49-F238E27FC236}">
                <a16:creationId xmlns:a16="http://schemas.microsoft.com/office/drawing/2014/main" id="{14068FE3-C948-3145-8455-B4462F745BCA}"/>
              </a:ext>
            </a:extLst>
          </p:cNvPr>
          <p:cNvPicPr>
            <a:picLocks noChangeAspect="1"/>
          </p:cNvPicPr>
          <p:nvPr/>
        </p:nvPicPr>
        <p:blipFill>
          <a:blip r:embed="rId3" cstate="screen">
            <a:clrChange>
              <a:clrFrom>
                <a:srgbClr val="000000">
                  <a:alpha val="0"/>
                </a:srgbClr>
              </a:clrFrom>
              <a:clrTo>
                <a:srgbClr val="000000">
                  <a:alpha val="0"/>
                </a:srgbClr>
              </a:clrTo>
            </a:clrChange>
            <a:extLst>
              <a:ext uri="{28A0092B-C50C-407E-A947-70E740481C1C}">
                <a14:useLocalDpi xmlns:a14="http://schemas.microsoft.com/office/drawing/2010/main"/>
              </a:ext>
            </a:extLst>
          </a:blip>
          <a:stretch>
            <a:fillRect/>
          </a:stretch>
        </p:blipFill>
        <p:spPr>
          <a:xfrm>
            <a:off x="9032024" y="6494080"/>
            <a:ext cx="1451204" cy="209680"/>
          </a:xfrm>
          <a:prstGeom prst="rect">
            <a:avLst/>
          </a:prstGeom>
        </p:spPr>
      </p:pic>
      <p:sp>
        <p:nvSpPr>
          <p:cNvPr id="8" name="TextBox 7">
            <a:extLst>
              <a:ext uri="{FF2B5EF4-FFF2-40B4-BE49-F238E27FC236}">
                <a16:creationId xmlns:a16="http://schemas.microsoft.com/office/drawing/2014/main" id="{0317AE64-FE84-7F4E-BCAE-B7A34F8B5CAA}"/>
              </a:ext>
            </a:extLst>
          </p:cNvPr>
          <p:cNvSpPr txBox="1"/>
          <p:nvPr/>
        </p:nvSpPr>
        <p:spPr>
          <a:xfrm>
            <a:off x="6267462" y="6494080"/>
            <a:ext cx="2764563" cy="261610"/>
          </a:xfrm>
          <a:prstGeom prst="rect">
            <a:avLst/>
          </a:prstGeom>
          <a:noFill/>
          <a:ln w="3175">
            <a:noFill/>
          </a:ln>
        </p:spPr>
        <p:txBody>
          <a:bodyPr vert="horz" wrap="square"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Soleil Lt" panose="02000503000000020003" pitchFamily="2" charset="77"/>
                <a:ea typeface="+mn-ea"/>
                <a:cs typeface="+mn-cs"/>
              </a:rPr>
              <a:t>CONFIDENTIAL INFORMATION   |</a:t>
            </a:r>
          </a:p>
        </p:txBody>
      </p:sp>
      <p:sp>
        <p:nvSpPr>
          <p:cNvPr id="9" name="TextBox 8">
            <a:extLst>
              <a:ext uri="{FF2B5EF4-FFF2-40B4-BE49-F238E27FC236}">
                <a16:creationId xmlns:a16="http://schemas.microsoft.com/office/drawing/2014/main" id="{693AF43B-BA41-1941-B536-1665054C1FA5}"/>
              </a:ext>
            </a:extLst>
          </p:cNvPr>
          <p:cNvSpPr txBox="1"/>
          <p:nvPr/>
        </p:nvSpPr>
        <p:spPr>
          <a:xfrm>
            <a:off x="1804002" y="2700074"/>
            <a:ext cx="232422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lumMod val="65000"/>
                    <a:lumOff val="35000"/>
                  </a:prstClr>
                </a:solidFill>
                <a:effectLst/>
                <a:uLnTx/>
                <a:uFillTx/>
                <a:latin typeface="Albany" pitchFamily="2" charset="77"/>
                <a:ea typeface="+mn-ea"/>
                <a:cs typeface="+mn-cs"/>
              </a:rPr>
              <a:t>Benefits</a:t>
            </a:r>
          </a:p>
        </p:txBody>
      </p:sp>
      <p:sp>
        <p:nvSpPr>
          <p:cNvPr id="10" name="Rectangle 9">
            <a:extLst>
              <a:ext uri="{FF2B5EF4-FFF2-40B4-BE49-F238E27FC236}">
                <a16:creationId xmlns:a16="http://schemas.microsoft.com/office/drawing/2014/main" id="{CC631A0D-79F0-4943-929B-131183977CBC}"/>
              </a:ext>
            </a:extLst>
          </p:cNvPr>
          <p:cNvSpPr/>
          <p:nvPr/>
        </p:nvSpPr>
        <p:spPr>
          <a:xfrm>
            <a:off x="1737042" y="4899562"/>
            <a:ext cx="4530419" cy="12464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DC686F8F-C3B5-B340-A231-0420F28D5B96}"/>
              </a:ext>
            </a:extLst>
          </p:cNvPr>
          <p:cNvSpPr txBox="1"/>
          <p:nvPr/>
        </p:nvSpPr>
        <p:spPr>
          <a:xfrm>
            <a:off x="1737042" y="4779679"/>
            <a:ext cx="2198813"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65000"/>
                    <a:lumOff val="35000"/>
                  </a:prstClr>
                </a:solidFill>
                <a:effectLst/>
                <a:uLnTx/>
                <a:uFillTx/>
                <a:latin typeface="Albany" pitchFamily="2" charset="77"/>
                <a:ea typeface="+mn-ea"/>
                <a:cs typeface="+mn-cs"/>
              </a:rPr>
              <a:t>Scent Profile </a:t>
            </a:r>
          </a:p>
        </p:txBody>
      </p:sp>
      <p:sp>
        <p:nvSpPr>
          <p:cNvPr id="12" name="TextBox 11">
            <a:extLst>
              <a:ext uri="{FF2B5EF4-FFF2-40B4-BE49-F238E27FC236}">
                <a16:creationId xmlns:a16="http://schemas.microsoft.com/office/drawing/2014/main" id="{A108473B-5C89-F144-BF0F-5636193769FE}"/>
              </a:ext>
            </a:extLst>
          </p:cNvPr>
          <p:cNvSpPr txBox="1"/>
          <p:nvPr/>
        </p:nvSpPr>
        <p:spPr>
          <a:xfrm>
            <a:off x="1786823" y="5299228"/>
            <a:ext cx="1530459" cy="6001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lumMod val="65000"/>
                    <a:lumOff val="35000"/>
                  </a:prstClr>
                </a:solidFill>
                <a:effectLst/>
                <a:uLnTx/>
                <a:uFillTx/>
                <a:latin typeface="Soleil" panose="02000503030000020004" pitchFamily="2" charset="77"/>
                <a:ea typeface="+mn-ea"/>
                <a:cs typeface="+mn-cs"/>
              </a:rPr>
              <a:t>TOP: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Soleil Lt" panose="02000503000000020003" pitchFamily="2" charset="77"/>
                <a:ea typeface="+mn-ea"/>
                <a:cs typeface="+mn-cs"/>
              </a:rPr>
              <a:t>Lemon, Ozone, Bergamot</a:t>
            </a:r>
          </a:p>
        </p:txBody>
      </p:sp>
      <p:cxnSp>
        <p:nvCxnSpPr>
          <p:cNvPr id="13" name="Straight Connector 12">
            <a:extLst>
              <a:ext uri="{FF2B5EF4-FFF2-40B4-BE49-F238E27FC236}">
                <a16:creationId xmlns:a16="http://schemas.microsoft.com/office/drawing/2014/main" id="{BF2BB1CE-0B43-E447-9FEB-EE70FF25B34E}"/>
              </a:ext>
            </a:extLst>
          </p:cNvPr>
          <p:cNvCxnSpPr/>
          <p:nvPr/>
        </p:nvCxnSpPr>
        <p:spPr>
          <a:xfrm>
            <a:off x="3351629" y="5357484"/>
            <a:ext cx="0" cy="64633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381EC0C-BB2F-B140-AAB8-878955A0ED12}"/>
              </a:ext>
            </a:extLst>
          </p:cNvPr>
          <p:cNvCxnSpPr/>
          <p:nvPr/>
        </p:nvCxnSpPr>
        <p:spPr>
          <a:xfrm>
            <a:off x="4801163" y="5357484"/>
            <a:ext cx="0" cy="64633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95AD438D-75AB-A24B-BEAE-C3AC5F5FE109}"/>
              </a:ext>
            </a:extLst>
          </p:cNvPr>
          <p:cNvSpPr txBox="1"/>
          <p:nvPr/>
        </p:nvSpPr>
        <p:spPr>
          <a:xfrm>
            <a:off x="1802921" y="759598"/>
            <a:ext cx="4596681"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81D6"/>
                </a:solidFill>
                <a:effectLst/>
                <a:uLnTx/>
                <a:uFillTx/>
                <a:latin typeface="Soleil" panose="02000503030000020004" pitchFamily="2" charset="77"/>
                <a:ea typeface="+mn-ea"/>
                <a:cs typeface="+mn-cs"/>
              </a:rPr>
              <a:t>Moroccan Rose Body Wash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lumMod val="65000"/>
                    <a:lumOff val="35000"/>
                  </a:prstClr>
                </a:solidFill>
                <a:effectLst/>
                <a:uLnTx/>
                <a:uFillTx/>
                <a:latin typeface="Soleil Lt" panose="02000503000000020003" pitchFamily="2" charset="77"/>
                <a:ea typeface="+mn-ea"/>
                <a:cs typeface="+mn-cs"/>
              </a:rPr>
              <a:t>Elevate your shower routine with the luxurious smell of Moroccan Rose. With Moroccan Argan Oil and Rose Hip Oil, this wash will leave you feeling pampered and refreshed. </a:t>
            </a:r>
            <a:endParaRPr kumimoji="0" lang="en-US" sz="1600" b="0" i="0" u="none" strike="noStrike" kern="1200" cap="none" spc="0" normalizeH="0" baseline="0" noProof="0" dirty="0">
              <a:ln>
                <a:noFill/>
              </a:ln>
              <a:solidFill>
                <a:prstClr val="black">
                  <a:lumMod val="95000"/>
                  <a:lumOff val="5000"/>
                </a:prstClr>
              </a:solidFill>
              <a:effectLst/>
              <a:uLnTx/>
              <a:uFillTx/>
              <a:latin typeface="Soleil Lt" panose="02000503000000020003" pitchFamily="2" charset="77"/>
              <a:ea typeface="+mn-ea"/>
              <a:cs typeface="+mn-cs"/>
            </a:endParaRPr>
          </a:p>
        </p:txBody>
      </p:sp>
      <p:sp>
        <p:nvSpPr>
          <p:cNvPr id="17" name="TextBox 16">
            <a:extLst>
              <a:ext uri="{FF2B5EF4-FFF2-40B4-BE49-F238E27FC236}">
                <a16:creationId xmlns:a16="http://schemas.microsoft.com/office/drawing/2014/main" id="{1D21199F-F15F-854C-96D7-17565479A8CC}"/>
              </a:ext>
            </a:extLst>
          </p:cNvPr>
          <p:cNvSpPr txBox="1"/>
          <p:nvPr/>
        </p:nvSpPr>
        <p:spPr>
          <a:xfrm>
            <a:off x="1820973" y="3169921"/>
            <a:ext cx="4596867" cy="1015663"/>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81D6"/>
                </a:solidFill>
                <a:effectLst/>
                <a:uLnTx/>
                <a:uFillTx/>
                <a:latin typeface="Soleil" panose="02000503030000020004" pitchFamily="2" charset="77"/>
                <a:ea typeface="Calibri" panose="020F0502020204030204" pitchFamily="34" charset="0"/>
                <a:cs typeface="+mn-cs"/>
              </a:rPr>
              <a:t>MOROCCAN ARGAN OIL </a:t>
            </a:r>
            <a:r>
              <a:rPr kumimoji="0" lang="en-US" sz="1200" b="0" i="0" u="none" strike="noStrike" kern="1200" cap="none" spc="0" normalizeH="0" baseline="0" noProof="0" dirty="0">
                <a:ln>
                  <a:noFill/>
                </a:ln>
                <a:solidFill>
                  <a:prstClr val="black">
                    <a:lumMod val="65000"/>
                    <a:lumOff val="35000"/>
                  </a:prstClr>
                </a:solidFill>
                <a:effectLst/>
                <a:uLnTx/>
                <a:uFillTx/>
                <a:latin typeface="Soleil Lt" panose="00000400000000000000" pitchFamily="50" charset="0"/>
                <a:ea typeface="+mn-ea"/>
                <a:cs typeface="+mn-cs"/>
              </a:rPr>
              <a:t>helps to balance skin, improve elasticity, and help hydrate dry skin with lipids, fatty acids and vitamin 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lumMod val="65000"/>
                  <a:lumOff val="35000"/>
                </a:prstClr>
              </a:solidFill>
              <a:effectLst/>
              <a:uLnTx/>
              <a:uFillTx/>
              <a:latin typeface="Soleil Lt" panose="02000503000000020003" pitchFamily="2" charset="77"/>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81D6"/>
                </a:solidFill>
                <a:effectLst/>
                <a:uLnTx/>
                <a:uFillTx/>
                <a:latin typeface="Soleil" panose="02000503030000020004" pitchFamily="2" charset="77"/>
                <a:ea typeface="Calibri" panose="020F0502020204030204" pitchFamily="34" charset="0"/>
                <a:cs typeface="+mn-cs"/>
              </a:rPr>
              <a:t>ROSEHIP OIL </a:t>
            </a:r>
            <a:r>
              <a:rPr kumimoji="0" lang="en-US" sz="1200" b="0" i="0" u="none" strike="noStrike" kern="1200" cap="none" spc="0" normalizeH="0" baseline="0" noProof="0" dirty="0">
                <a:ln>
                  <a:noFill/>
                </a:ln>
                <a:solidFill>
                  <a:srgbClr val="333333"/>
                </a:solidFill>
                <a:effectLst/>
                <a:uLnTx/>
                <a:uFillTx/>
                <a:latin typeface="Targetica"/>
                <a:ea typeface="+mn-ea"/>
                <a:cs typeface="+mn-cs"/>
              </a:rPr>
              <a:t> </a:t>
            </a:r>
            <a:r>
              <a:rPr kumimoji="0" lang="en-US" sz="1200" b="0" i="0" u="none" strike="noStrike" kern="1200" cap="none" spc="0" normalizeH="0" baseline="0" noProof="0" dirty="0">
                <a:ln>
                  <a:noFill/>
                </a:ln>
                <a:solidFill>
                  <a:prstClr val="black">
                    <a:lumMod val="65000"/>
                    <a:lumOff val="35000"/>
                  </a:prstClr>
                </a:solidFill>
                <a:effectLst/>
                <a:uLnTx/>
                <a:uFillTx/>
                <a:latin typeface="Soleil Lt" panose="00000400000000000000" pitchFamily="50" charset="0"/>
                <a:ea typeface="+mn-ea"/>
                <a:cs typeface="+mn-cs"/>
              </a:rPr>
              <a:t>is known to help visibly refine skin’s texture and promote a radiant glow.</a:t>
            </a:r>
            <a:endParaRPr kumimoji="0" lang="en-US" sz="1200" b="0" i="0" u="none" strike="noStrike" kern="1200" cap="none" spc="0" normalizeH="0" baseline="0" noProof="0" dirty="0">
              <a:ln>
                <a:noFill/>
              </a:ln>
              <a:solidFill>
                <a:prstClr val="black">
                  <a:lumMod val="65000"/>
                  <a:lumOff val="35000"/>
                </a:prstClr>
              </a:solidFill>
              <a:effectLst/>
              <a:uLnTx/>
              <a:uFillTx/>
              <a:latin typeface="Soleil Lt" panose="00000400000000000000" pitchFamily="50" charset="0"/>
              <a:ea typeface="Calibri" panose="020F0502020204030204" pitchFamily="34" charset="0"/>
              <a:cs typeface="+mn-cs"/>
            </a:endParaRPr>
          </a:p>
        </p:txBody>
      </p:sp>
      <p:sp>
        <p:nvSpPr>
          <p:cNvPr id="18" name="TextBox 17">
            <a:extLst>
              <a:ext uri="{FF2B5EF4-FFF2-40B4-BE49-F238E27FC236}">
                <a16:creationId xmlns:a16="http://schemas.microsoft.com/office/drawing/2014/main" id="{1D1840B3-26A3-C34C-AF12-66B591EBD24D}"/>
              </a:ext>
            </a:extLst>
          </p:cNvPr>
          <p:cNvSpPr txBox="1"/>
          <p:nvPr/>
        </p:nvSpPr>
        <p:spPr>
          <a:xfrm>
            <a:off x="3365918" y="5299228"/>
            <a:ext cx="1400897" cy="6001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lumMod val="65000"/>
                    <a:lumOff val="35000"/>
                  </a:prstClr>
                </a:solidFill>
                <a:effectLst/>
                <a:uLnTx/>
                <a:uFillTx/>
                <a:latin typeface="Soleil" panose="02000503030000020004" pitchFamily="2" charset="77"/>
                <a:ea typeface="+mn-ea"/>
                <a:cs typeface="+mn-cs"/>
              </a:rPr>
              <a:t>MIDDLE: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Soleil Lt" panose="02000503000000020003" pitchFamily="2" charset="77"/>
                <a:ea typeface="+mn-ea"/>
                <a:cs typeface="+mn-cs"/>
              </a:rPr>
              <a:t>Tea Rose, </a:t>
            </a:r>
            <a:r>
              <a:rPr kumimoji="0" lang="en-US" sz="1100" b="0" i="0" u="none" strike="noStrike" kern="1200" cap="none" spc="0" normalizeH="0" baseline="0" noProof="0" dirty="0" err="1">
                <a:ln>
                  <a:noFill/>
                </a:ln>
                <a:solidFill>
                  <a:prstClr val="black">
                    <a:lumMod val="65000"/>
                    <a:lumOff val="35000"/>
                  </a:prstClr>
                </a:solidFill>
                <a:effectLst/>
                <a:uLnTx/>
                <a:uFillTx/>
                <a:latin typeface="Soleil Lt" panose="02000503000000020003" pitchFamily="2" charset="77"/>
                <a:ea typeface="+mn-ea"/>
                <a:cs typeface="+mn-cs"/>
              </a:rPr>
              <a:t>Muget</a:t>
            </a:r>
            <a:r>
              <a:rPr kumimoji="0" lang="en-US" sz="1100" b="0" i="0" u="none" strike="noStrike" kern="1200" cap="none" spc="0" normalizeH="0" baseline="0" noProof="0" dirty="0">
                <a:ln>
                  <a:noFill/>
                </a:ln>
                <a:solidFill>
                  <a:prstClr val="black">
                    <a:lumMod val="65000"/>
                    <a:lumOff val="35000"/>
                  </a:prstClr>
                </a:solidFill>
                <a:effectLst/>
                <a:uLnTx/>
                <a:uFillTx/>
                <a:latin typeface="Soleil Lt" panose="02000503000000020003" pitchFamily="2" charset="77"/>
                <a:ea typeface="+mn-ea"/>
                <a:cs typeface="+mn-cs"/>
              </a:rPr>
              <a:t>, Jasmine, lily</a:t>
            </a:r>
          </a:p>
        </p:txBody>
      </p:sp>
      <p:sp>
        <p:nvSpPr>
          <p:cNvPr id="19" name="TextBox 18">
            <a:extLst>
              <a:ext uri="{FF2B5EF4-FFF2-40B4-BE49-F238E27FC236}">
                <a16:creationId xmlns:a16="http://schemas.microsoft.com/office/drawing/2014/main" id="{1ED1ED95-C927-574F-ADB4-07CF437668C9}"/>
              </a:ext>
            </a:extLst>
          </p:cNvPr>
          <p:cNvSpPr txBox="1"/>
          <p:nvPr/>
        </p:nvSpPr>
        <p:spPr>
          <a:xfrm>
            <a:off x="4855753" y="5303083"/>
            <a:ext cx="1338314" cy="6001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lumMod val="65000"/>
                    <a:lumOff val="35000"/>
                  </a:prstClr>
                </a:solidFill>
                <a:effectLst/>
                <a:uLnTx/>
                <a:uFillTx/>
                <a:latin typeface="Soleil" panose="02000503030000020004" pitchFamily="2" charset="77"/>
                <a:ea typeface="+mn-ea"/>
                <a:cs typeface="+mn-cs"/>
              </a:rPr>
              <a:t>BOTTOM: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Soleil Lt" panose="02000503000000020003" pitchFamily="2" charset="77"/>
                <a:ea typeface="+mn-ea"/>
                <a:cs typeface="+mn-cs"/>
              </a:rPr>
              <a:t>Amber, Melon, Vanilla</a:t>
            </a:r>
          </a:p>
        </p:txBody>
      </p:sp>
      <p:sp>
        <p:nvSpPr>
          <p:cNvPr id="20" name="Rectangle 19">
            <a:extLst>
              <a:ext uri="{FF2B5EF4-FFF2-40B4-BE49-F238E27FC236}">
                <a16:creationId xmlns:a16="http://schemas.microsoft.com/office/drawing/2014/main" id="{7AA94412-C60F-EA49-91B8-F6EDD3F9F83A}"/>
              </a:ext>
            </a:extLst>
          </p:cNvPr>
          <p:cNvSpPr/>
          <p:nvPr/>
        </p:nvSpPr>
        <p:spPr>
          <a:xfrm>
            <a:off x="6553200" y="0"/>
            <a:ext cx="4114800" cy="6339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E530329C-E1C0-40D0-B28C-0BCFDC417A3D}"/>
              </a:ext>
            </a:extLst>
          </p:cNvPr>
          <p:cNvSpPr txBox="1"/>
          <p:nvPr/>
        </p:nvSpPr>
        <p:spPr>
          <a:xfrm>
            <a:off x="8602402" y="5399674"/>
            <a:ext cx="1574798" cy="246221"/>
          </a:xfrm>
          <a:prstGeom prst="rect">
            <a:avLst/>
          </a:prstGeom>
          <a:solidFill>
            <a:srgbClr val="FFE3FD"/>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Soleil" panose="00000500000000000000" pitchFamily="50" charset="0"/>
                <a:ea typeface="Calibri" panose="020F0502020204030204" pitchFamily="34" charset="0"/>
                <a:cs typeface="+mn-cs"/>
              </a:rPr>
              <a:t>725075</a:t>
            </a:r>
            <a:endParaRPr kumimoji="0" lang="en-US" sz="1000" b="0" i="0" u="none" strike="noStrike" kern="1200" cap="none" spc="300" normalizeH="0" baseline="0" noProof="0" dirty="0">
              <a:ln>
                <a:noFill/>
              </a:ln>
              <a:solidFill>
                <a:prstClr val="black"/>
              </a:solidFill>
              <a:effectLst/>
              <a:uLnTx/>
              <a:uFillTx/>
              <a:latin typeface="Soleil" panose="00000500000000000000" pitchFamily="50" charset="0"/>
              <a:ea typeface="+mn-ea"/>
              <a:cs typeface="+mn-cs"/>
            </a:endParaRPr>
          </a:p>
        </p:txBody>
      </p:sp>
      <p:pic>
        <p:nvPicPr>
          <p:cNvPr id="4" name="Picture 3">
            <a:extLst>
              <a:ext uri="{FF2B5EF4-FFF2-40B4-BE49-F238E27FC236}">
                <a16:creationId xmlns:a16="http://schemas.microsoft.com/office/drawing/2014/main" id="{0FC2FC3C-57C8-4C92-A9D9-BE745C61033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725295" y="518162"/>
            <a:ext cx="1897831" cy="4576587"/>
          </a:xfrm>
          <a:prstGeom prst="rect">
            <a:avLst/>
          </a:prstGeom>
        </p:spPr>
      </p:pic>
      <p:pic>
        <p:nvPicPr>
          <p:cNvPr id="12290" name="Picture 2" descr="Barcode">
            <a:extLst>
              <a:ext uri="{FF2B5EF4-FFF2-40B4-BE49-F238E27FC236}">
                <a16:creationId xmlns:a16="http://schemas.microsoft.com/office/drawing/2014/main" id="{77D2A645-BB2B-4BD5-9562-BD69C4F3CC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04390" y="5693219"/>
            <a:ext cx="1439151" cy="636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90348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2F652-86A3-E542-B7DD-03F40B0A22FF}"/>
              </a:ext>
            </a:extLst>
          </p:cNvPr>
          <p:cNvSpPr>
            <a:spLocks noGrp="1"/>
          </p:cNvSpPr>
          <p:nvPr>
            <p:ph type="title"/>
          </p:nvPr>
        </p:nvSpPr>
        <p:spPr>
          <a:xfrm>
            <a:off x="1524000" y="6339840"/>
            <a:ext cx="9144000" cy="518160"/>
          </a:xfrm>
          <a:solidFill>
            <a:srgbClr val="FF81D5"/>
          </a:solidFill>
        </p:spPr>
        <p:txBody>
          <a:bodyPr anchor="ctr" anchorCtr="0">
            <a:normAutofit/>
          </a:bodyPr>
          <a:lstStyle/>
          <a:p>
            <a:r>
              <a:rPr lang="en-US" sz="2200" b="1" dirty="0">
                <a:solidFill>
                  <a:schemeClr val="bg1"/>
                </a:solidFill>
                <a:latin typeface="Soleil" pitchFamily="2" charset="77"/>
              </a:rPr>
              <a:t>Body Wash: Destination</a:t>
            </a:r>
            <a:endParaRPr lang="en-US" sz="2200" dirty="0">
              <a:solidFill>
                <a:schemeClr val="bg1"/>
              </a:solidFill>
            </a:endParaRPr>
          </a:p>
        </p:txBody>
      </p:sp>
      <p:pic>
        <p:nvPicPr>
          <p:cNvPr id="7" name="Picture 6">
            <a:extLst>
              <a:ext uri="{FF2B5EF4-FFF2-40B4-BE49-F238E27FC236}">
                <a16:creationId xmlns:a16="http://schemas.microsoft.com/office/drawing/2014/main" id="{14068FE3-C948-3145-8455-B4462F745BCA}"/>
              </a:ext>
            </a:extLst>
          </p:cNvPr>
          <p:cNvPicPr>
            <a:picLocks noChangeAspect="1"/>
          </p:cNvPicPr>
          <p:nvPr/>
        </p:nvPicPr>
        <p:blipFill>
          <a:blip r:embed="rId3" cstate="screen">
            <a:clrChange>
              <a:clrFrom>
                <a:srgbClr val="000000">
                  <a:alpha val="0"/>
                </a:srgbClr>
              </a:clrFrom>
              <a:clrTo>
                <a:srgbClr val="000000">
                  <a:alpha val="0"/>
                </a:srgbClr>
              </a:clrTo>
            </a:clrChange>
            <a:extLst>
              <a:ext uri="{28A0092B-C50C-407E-A947-70E740481C1C}">
                <a14:useLocalDpi xmlns:a14="http://schemas.microsoft.com/office/drawing/2010/main"/>
              </a:ext>
            </a:extLst>
          </a:blip>
          <a:stretch>
            <a:fillRect/>
          </a:stretch>
        </p:blipFill>
        <p:spPr>
          <a:xfrm>
            <a:off x="9032024" y="6494080"/>
            <a:ext cx="1451204" cy="209680"/>
          </a:xfrm>
          <a:prstGeom prst="rect">
            <a:avLst/>
          </a:prstGeom>
        </p:spPr>
      </p:pic>
      <p:sp>
        <p:nvSpPr>
          <p:cNvPr id="8" name="TextBox 7">
            <a:extLst>
              <a:ext uri="{FF2B5EF4-FFF2-40B4-BE49-F238E27FC236}">
                <a16:creationId xmlns:a16="http://schemas.microsoft.com/office/drawing/2014/main" id="{0317AE64-FE84-7F4E-BCAE-B7A34F8B5CAA}"/>
              </a:ext>
            </a:extLst>
          </p:cNvPr>
          <p:cNvSpPr txBox="1"/>
          <p:nvPr/>
        </p:nvSpPr>
        <p:spPr>
          <a:xfrm>
            <a:off x="6267462" y="6494080"/>
            <a:ext cx="2764563" cy="261610"/>
          </a:xfrm>
          <a:prstGeom prst="rect">
            <a:avLst/>
          </a:prstGeom>
          <a:noFill/>
          <a:ln w="3175">
            <a:noFill/>
          </a:ln>
        </p:spPr>
        <p:txBody>
          <a:bodyPr vert="horz" wrap="square"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Soleil Lt" panose="02000503000000020003" pitchFamily="2" charset="77"/>
                <a:ea typeface="+mn-ea"/>
                <a:cs typeface="+mn-cs"/>
              </a:rPr>
              <a:t>CONFIDENTIAL INFORMATION   |</a:t>
            </a:r>
          </a:p>
        </p:txBody>
      </p:sp>
      <p:sp>
        <p:nvSpPr>
          <p:cNvPr id="9" name="TextBox 8">
            <a:extLst>
              <a:ext uri="{FF2B5EF4-FFF2-40B4-BE49-F238E27FC236}">
                <a16:creationId xmlns:a16="http://schemas.microsoft.com/office/drawing/2014/main" id="{693AF43B-BA41-1941-B536-1665054C1FA5}"/>
              </a:ext>
            </a:extLst>
          </p:cNvPr>
          <p:cNvSpPr txBox="1"/>
          <p:nvPr/>
        </p:nvSpPr>
        <p:spPr>
          <a:xfrm>
            <a:off x="1804002" y="2824965"/>
            <a:ext cx="232422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lumMod val="65000"/>
                    <a:lumOff val="35000"/>
                  </a:prstClr>
                </a:solidFill>
                <a:effectLst/>
                <a:uLnTx/>
                <a:uFillTx/>
                <a:latin typeface="Albany" pitchFamily="2" charset="77"/>
                <a:ea typeface="+mn-ea"/>
                <a:cs typeface="+mn-cs"/>
              </a:rPr>
              <a:t>Benefits</a:t>
            </a:r>
          </a:p>
        </p:txBody>
      </p:sp>
      <p:sp>
        <p:nvSpPr>
          <p:cNvPr id="10" name="Rectangle 9">
            <a:extLst>
              <a:ext uri="{FF2B5EF4-FFF2-40B4-BE49-F238E27FC236}">
                <a16:creationId xmlns:a16="http://schemas.microsoft.com/office/drawing/2014/main" id="{CC631A0D-79F0-4943-929B-131183977CBC}"/>
              </a:ext>
            </a:extLst>
          </p:cNvPr>
          <p:cNvSpPr/>
          <p:nvPr/>
        </p:nvSpPr>
        <p:spPr>
          <a:xfrm>
            <a:off x="1737042" y="4899562"/>
            <a:ext cx="4530419" cy="1246447"/>
          </a:xfrm>
          <a:prstGeom prst="rect">
            <a:avLst/>
          </a:prstGeom>
          <a:solidFill>
            <a:srgbClr val="FBF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DC686F8F-C3B5-B340-A231-0420F28D5B96}"/>
              </a:ext>
            </a:extLst>
          </p:cNvPr>
          <p:cNvSpPr txBox="1"/>
          <p:nvPr/>
        </p:nvSpPr>
        <p:spPr>
          <a:xfrm>
            <a:off x="1737042" y="4802735"/>
            <a:ext cx="2198813"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65000"/>
                    <a:lumOff val="35000"/>
                  </a:prstClr>
                </a:solidFill>
                <a:effectLst/>
                <a:uLnTx/>
                <a:uFillTx/>
                <a:latin typeface="Albany" pitchFamily="2" charset="77"/>
                <a:ea typeface="+mn-ea"/>
                <a:cs typeface="+mn-cs"/>
              </a:rPr>
              <a:t>Scent Profile </a:t>
            </a:r>
          </a:p>
        </p:txBody>
      </p:sp>
      <p:sp>
        <p:nvSpPr>
          <p:cNvPr id="12" name="TextBox 11">
            <a:extLst>
              <a:ext uri="{FF2B5EF4-FFF2-40B4-BE49-F238E27FC236}">
                <a16:creationId xmlns:a16="http://schemas.microsoft.com/office/drawing/2014/main" id="{A108473B-5C89-F144-BF0F-5636193769FE}"/>
              </a:ext>
            </a:extLst>
          </p:cNvPr>
          <p:cNvSpPr txBox="1"/>
          <p:nvPr/>
        </p:nvSpPr>
        <p:spPr>
          <a:xfrm>
            <a:off x="1786823" y="5299228"/>
            <a:ext cx="1530459" cy="6001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lumMod val="65000"/>
                    <a:lumOff val="35000"/>
                  </a:prstClr>
                </a:solidFill>
                <a:effectLst/>
                <a:uLnTx/>
                <a:uFillTx/>
                <a:latin typeface="Soleil" panose="02000503030000020004" pitchFamily="2" charset="77"/>
                <a:ea typeface="+mn-ea"/>
                <a:cs typeface="+mn-cs"/>
              </a:rPr>
              <a:t>TOP: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Soleil Lt" panose="02000503000000020003" pitchFamily="2" charset="77"/>
                <a:ea typeface="+mn-ea"/>
                <a:cs typeface="+mn-cs"/>
              </a:rPr>
              <a:t>Coconut,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Soleil Lt" panose="02000503000000020003" pitchFamily="2" charset="77"/>
                <a:ea typeface="+mn-ea"/>
                <a:cs typeface="+mn-cs"/>
              </a:rPr>
              <a:t>Pineapple</a:t>
            </a:r>
          </a:p>
        </p:txBody>
      </p:sp>
      <p:cxnSp>
        <p:nvCxnSpPr>
          <p:cNvPr id="13" name="Straight Connector 12">
            <a:extLst>
              <a:ext uri="{FF2B5EF4-FFF2-40B4-BE49-F238E27FC236}">
                <a16:creationId xmlns:a16="http://schemas.microsoft.com/office/drawing/2014/main" id="{BF2BB1CE-0B43-E447-9FEB-EE70FF25B34E}"/>
              </a:ext>
            </a:extLst>
          </p:cNvPr>
          <p:cNvCxnSpPr/>
          <p:nvPr/>
        </p:nvCxnSpPr>
        <p:spPr>
          <a:xfrm>
            <a:off x="3351629" y="5357484"/>
            <a:ext cx="0" cy="64633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381EC0C-BB2F-B140-AAB8-878955A0ED12}"/>
              </a:ext>
            </a:extLst>
          </p:cNvPr>
          <p:cNvCxnSpPr/>
          <p:nvPr/>
        </p:nvCxnSpPr>
        <p:spPr>
          <a:xfrm>
            <a:off x="4801163" y="5357484"/>
            <a:ext cx="0" cy="64633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95AD438D-75AB-A24B-BEAE-C3AC5F5FE109}"/>
              </a:ext>
            </a:extLst>
          </p:cNvPr>
          <p:cNvSpPr txBox="1"/>
          <p:nvPr/>
        </p:nvSpPr>
        <p:spPr>
          <a:xfrm>
            <a:off x="1802921" y="905826"/>
            <a:ext cx="4596681"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81D6"/>
                </a:solidFill>
                <a:effectLst/>
                <a:uLnTx/>
                <a:uFillTx/>
                <a:latin typeface="Soleil" panose="02000503030000020004" pitchFamily="2" charset="77"/>
                <a:ea typeface="+mn-ea"/>
                <a:cs typeface="+mn-cs"/>
              </a:rPr>
              <a:t>Coco Colada Body Wash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lumMod val="65000"/>
                    <a:lumOff val="35000"/>
                  </a:prstClr>
                </a:solidFill>
                <a:effectLst/>
                <a:uLnTx/>
                <a:uFillTx/>
                <a:latin typeface="Soleil Lt" panose="02000503000000020003" pitchFamily="2" charset="77"/>
                <a:ea typeface="+mn-ea"/>
                <a:cs typeface="+mn-cs"/>
              </a:rPr>
              <a:t>Kick off your self care routine with the fresh and tropical scent of Coco Colada. This tropical wash is packed with coconut and pineapple extracts known to leave skin feeling radiant and refreshed. </a:t>
            </a:r>
            <a:endParaRPr kumimoji="0" lang="en-US" sz="1600" b="0" i="0" u="none" strike="noStrike" kern="1200" cap="none" spc="0" normalizeH="0" baseline="0" noProof="0" dirty="0">
              <a:ln>
                <a:noFill/>
              </a:ln>
              <a:solidFill>
                <a:prstClr val="black">
                  <a:lumMod val="95000"/>
                  <a:lumOff val="5000"/>
                </a:prstClr>
              </a:solidFill>
              <a:effectLst/>
              <a:uLnTx/>
              <a:uFillTx/>
              <a:latin typeface="Soleil Lt" panose="02000503000000020003" pitchFamily="2" charset="77"/>
              <a:ea typeface="+mn-ea"/>
              <a:cs typeface="+mn-cs"/>
            </a:endParaRPr>
          </a:p>
        </p:txBody>
      </p:sp>
      <p:sp>
        <p:nvSpPr>
          <p:cNvPr id="17" name="TextBox 16">
            <a:extLst>
              <a:ext uri="{FF2B5EF4-FFF2-40B4-BE49-F238E27FC236}">
                <a16:creationId xmlns:a16="http://schemas.microsoft.com/office/drawing/2014/main" id="{1D21199F-F15F-854C-96D7-17565479A8CC}"/>
              </a:ext>
            </a:extLst>
          </p:cNvPr>
          <p:cNvSpPr txBox="1"/>
          <p:nvPr/>
        </p:nvSpPr>
        <p:spPr>
          <a:xfrm>
            <a:off x="1820973" y="3294812"/>
            <a:ext cx="4596867" cy="83099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81D6"/>
                </a:solidFill>
                <a:effectLst/>
                <a:uLnTx/>
                <a:uFillTx/>
                <a:latin typeface="Soleil" panose="02000503030000020004" pitchFamily="2" charset="77"/>
                <a:ea typeface="Calibri" panose="020F0502020204030204" pitchFamily="34" charset="0"/>
                <a:cs typeface="+mn-cs"/>
              </a:rPr>
              <a:t>PINEAPPLE </a:t>
            </a:r>
            <a:r>
              <a:rPr kumimoji="0" lang="en-US" sz="1200" b="0" i="0" u="none" strike="noStrike" kern="1200" cap="none" spc="0" normalizeH="0" baseline="0" noProof="0" dirty="0">
                <a:ln>
                  <a:noFill/>
                </a:ln>
                <a:solidFill>
                  <a:prstClr val="black">
                    <a:lumMod val="65000"/>
                    <a:lumOff val="35000"/>
                  </a:prstClr>
                </a:solidFill>
                <a:effectLst/>
                <a:uLnTx/>
                <a:uFillTx/>
                <a:latin typeface="Soleil Lt" panose="02000503000000020003" pitchFamily="2" charset="77"/>
                <a:ea typeface="Calibri" panose="020F0502020204030204" pitchFamily="34" charset="0"/>
                <a:cs typeface="+mn-cs"/>
              </a:rPr>
              <a:t>features skin-loving vitamin C, known to help brighten and even skin tone appearance.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lumMod val="65000"/>
                  <a:lumOff val="35000"/>
                </a:prstClr>
              </a:solidFill>
              <a:effectLst/>
              <a:uLnTx/>
              <a:uFillTx/>
              <a:latin typeface="Soleil Lt" panose="02000503000000020003" pitchFamily="2" charset="77"/>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81D6"/>
                </a:solidFill>
                <a:effectLst/>
                <a:uLnTx/>
                <a:uFillTx/>
                <a:latin typeface="Soleil" panose="02000503030000020004" pitchFamily="2" charset="77"/>
                <a:ea typeface="Calibri" panose="020F0502020204030204" pitchFamily="34" charset="0"/>
                <a:cs typeface="+mn-cs"/>
              </a:rPr>
              <a:t>COCONUT </a:t>
            </a:r>
            <a:r>
              <a:rPr kumimoji="0" lang="en-US" sz="1200" b="0" i="0" u="none" strike="noStrike" kern="1200" cap="none" spc="0" normalizeH="0" baseline="0" noProof="0" dirty="0">
                <a:ln>
                  <a:noFill/>
                </a:ln>
                <a:solidFill>
                  <a:prstClr val="black">
                    <a:lumMod val="65000"/>
                    <a:lumOff val="35000"/>
                  </a:prstClr>
                </a:solidFill>
                <a:effectLst/>
                <a:uLnTx/>
                <a:uFillTx/>
                <a:latin typeface="Soleil Lt" panose="02000503000000020003" pitchFamily="2" charset="77"/>
                <a:ea typeface="Calibri" panose="020F0502020204030204" pitchFamily="34" charset="0"/>
                <a:cs typeface="+mn-cs"/>
              </a:rPr>
              <a:t>is known to help moisturize and soften skin.</a:t>
            </a:r>
            <a:endParaRPr kumimoji="0" lang="en-US" sz="1200" b="0" i="0" u="none" strike="noStrike" kern="1200" cap="none" spc="0" normalizeH="0" baseline="0" noProof="0" dirty="0">
              <a:ln>
                <a:noFill/>
              </a:ln>
              <a:solidFill>
                <a:prstClr val="black">
                  <a:lumMod val="95000"/>
                  <a:lumOff val="5000"/>
                </a:prstClr>
              </a:solidFill>
              <a:effectLst/>
              <a:uLnTx/>
              <a:uFillTx/>
              <a:latin typeface="Soleil Lt" panose="02000503000000020003" pitchFamily="2" charset="77"/>
              <a:ea typeface="Calibri" panose="020F0502020204030204" pitchFamily="34" charset="0"/>
              <a:cs typeface="+mn-cs"/>
            </a:endParaRPr>
          </a:p>
        </p:txBody>
      </p:sp>
      <p:sp>
        <p:nvSpPr>
          <p:cNvPr id="18" name="TextBox 17">
            <a:extLst>
              <a:ext uri="{FF2B5EF4-FFF2-40B4-BE49-F238E27FC236}">
                <a16:creationId xmlns:a16="http://schemas.microsoft.com/office/drawing/2014/main" id="{1D1840B3-26A3-C34C-AF12-66B591EBD24D}"/>
              </a:ext>
            </a:extLst>
          </p:cNvPr>
          <p:cNvSpPr txBox="1"/>
          <p:nvPr/>
        </p:nvSpPr>
        <p:spPr>
          <a:xfrm>
            <a:off x="3365918" y="5299229"/>
            <a:ext cx="1400897" cy="43088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lumMod val="65000"/>
                    <a:lumOff val="35000"/>
                  </a:prstClr>
                </a:solidFill>
                <a:effectLst/>
                <a:uLnTx/>
                <a:uFillTx/>
                <a:latin typeface="Soleil" panose="02000503030000020004" pitchFamily="2" charset="77"/>
                <a:ea typeface="+mn-ea"/>
                <a:cs typeface="+mn-cs"/>
              </a:rPr>
              <a:t>MIDDLE: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Soleil Lt" panose="02000503000000020003" pitchFamily="2" charset="77"/>
                <a:ea typeface="+mn-ea"/>
                <a:cs typeface="+mn-cs"/>
              </a:rPr>
              <a:t>Guava, White Orchid</a:t>
            </a:r>
          </a:p>
        </p:txBody>
      </p:sp>
      <p:sp>
        <p:nvSpPr>
          <p:cNvPr id="19" name="TextBox 18">
            <a:extLst>
              <a:ext uri="{FF2B5EF4-FFF2-40B4-BE49-F238E27FC236}">
                <a16:creationId xmlns:a16="http://schemas.microsoft.com/office/drawing/2014/main" id="{1ED1ED95-C927-574F-ADB4-07CF437668C9}"/>
              </a:ext>
            </a:extLst>
          </p:cNvPr>
          <p:cNvSpPr txBox="1"/>
          <p:nvPr/>
        </p:nvSpPr>
        <p:spPr>
          <a:xfrm>
            <a:off x="4815891" y="5299229"/>
            <a:ext cx="1338314" cy="43088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lumMod val="65000"/>
                    <a:lumOff val="35000"/>
                  </a:prstClr>
                </a:solidFill>
                <a:effectLst/>
                <a:uLnTx/>
                <a:uFillTx/>
                <a:latin typeface="Soleil" panose="02000503030000020004" pitchFamily="2" charset="77"/>
                <a:ea typeface="+mn-ea"/>
                <a:cs typeface="+mn-cs"/>
              </a:rPr>
              <a:t>BOTTOM: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lumMod val="65000"/>
                    <a:lumOff val="35000"/>
                  </a:prstClr>
                </a:solidFill>
                <a:effectLst/>
                <a:uLnTx/>
                <a:uFillTx/>
                <a:latin typeface="Soleil Lt" panose="02000503000000020003" pitchFamily="2" charset="77"/>
                <a:ea typeface="+mn-ea"/>
                <a:cs typeface="+mn-cs"/>
              </a:rPr>
              <a:t>Coconut Milk, Musk</a:t>
            </a:r>
          </a:p>
        </p:txBody>
      </p:sp>
      <p:sp>
        <p:nvSpPr>
          <p:cNvPr id="20" name="Rectangle 19">
            <a:extLst>
              <a:ext uri="{FF2B5EF4-FFF2-40B4-BE49-F238E27FC236}">
                <a16:creationId xmlns:a16="http://schemas.microsoft.com/office/drawing/2014/main" id="{7AA94412-C60F-EA49-91B8-F6EDD3F9F83A}"/>
              </a:ext>
            </a:extLst>
          </p:cNvPr>
          <p:cNvSpPr/>
          <p:nvPr/>
        </p:nvSpPr>
        <p:spPr>
          <a:xfrm>
            <a:off x="6553200" y="0"/>
            <a:ext cx="4114800" cy="6339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E530329C-E1C0-40D0-B28C-0BCFDC417A3D}"/>
              </a:ext>
            </a:extLst>
          </p:cNvPr>
          <p:cNvSpPr txBox="1"/>
          <p:nvPr/>
        </p:nvSpPr>
        <p:spPr>
          <a:xfrm>
            <a:off x="8651667" y="5416693"/>
            <a:ext cx="1574798" cy="246221"/>
          </a:xfrm>
          <a:prstGeom prst="rect">
            <a:avLst/>
          </a:prstGeom>
          <a:solidFill>
            <a:srgbClr val="FFE3FD"/>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Soleil" panose="00000500000000000000" pitchFamily="50" charset="0"/>
                <a:ea typeface="Calibri" panose="020F0502020204030204" pitchFamily="34" charset="0"/>
                <a:cs typeface="+mn-cs"/>
              </a:rPr>
              <a:t>725073</a:t>
            </a:r>
            <a:endParaRPr kumimoji="0" lang="en-US" sz="1000" b="0" i="0" u="none" strike="noStrike" kern="1200" cap="none" spc="300" normalizeH="0" baseline="0" noProof="0" dirty="0">
              <a:ln>
                <a:noFill/>
              </a:ln>
              <a:solidFill>
                <a:prstClr val="black"/>
              </a:solidFill>
              <a:effectLst/>
              <a:uLnTx/>
              <a:uFillTx/>
              <a:latin typeface="Soleil" panose="00000500000000000000" pitchFamily="50" charset="0"/>
              <a:ea typeface="+mn-ea"/>
              <a:cs typeface="+mn-cs"/>
            </a:endParaRPr>
          </a:p>
        </p:txBody>
      </p:sp>
      <p:pic>
        <p:nvPicPr>
          <p:cNvPr id="4" name="Picture 3">
            <a:extLst>
              <a:ext uri="{FF2B5EF4-FFF2-40B4-BE49-F238E27FC236}">
                <a16:creationId xmlns:a16="http://schemas.microsoft.com/office/drawing/2014/main" id="{A69F2C8A-AE58-462F-92FB-65FD3CD0B14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780768" y="389725"/>
            <a:ext cx="1870150" cy="4509835"/>
          </a:xfrm>
          <a:prstGeom prst="rect">
            <a:avLst/>
          </a:prstGeom>
        </p:spPr>
      </p:pic>
      <p:pic>
        <p:nvPicPr>
          <p:cNvPr id="13314" name="Picture 2" descr="Barcode">
            <a:extLst>
              <a:ext uri="{FF2B5EF4-FFF2-40B4-BE49-F238E27FC236}">
                <a16:creationId xmlns:a16="http://schemas.microsoft.com/office/drawing/2014/main" id="{215EF49A-92B4-4AB2-A7D7-68A682DFE57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04762" y="5702341"/>
            <a:ext cx="1440749" cy="637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43415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E7AA2B4-4987-7B44-8851-70F7F06DE72A}"/>
              </a:ext>
            </a:extLst>
          </p:cNvPr>
          <p:cNvSpPr txBox="1">
            <a:spLocks/>
          </p:cNvSpPr>
          <p:nvPr/>
        </p:nvSpPr>
        <p:spPr>
          <a:xfrm>
            <a:off x="1437737" y="2309334"/>
            <a:ext cx="9144000" cy="1064583"/>
          </a:xfrm>
          <a:prstGeom prst="rect">
            <a:avLst/>
          </a:prstGeom>
        </p:spPr>
        <p:txBody>
          <a:bodyPr anchor="b" anchorCtr="0">
            <a:normAutofit/>
          </a:bodyPr>
          <a:lstStyle>
            <a:lvl1pPr algn="l" defTabSz="914400" rtl="0" eaLnBrk="1" latinLnBrk="0" hangingPunct="1">
              <a:lnSpc>
                <a:spcPct val="90000"/>
              </a:lnSpc>
              <a:spcBef>
                <a:spcPct val="0"/>
              </a:spcBef>
              <a:buNone/>
              <a:defRPr sz="4400" b="1" i="0" kern="1200">
                <a:solidFill>
                  <a:schemeClr val="tx1">
                    <a:lumMod val="65000"/>
                    <a:lumOff val="35000"/>
                  </a:schemeClr>
                </a:solidFill>
                <a:latin typeface="Soleil" panose="02000503030000020004" pitchFamily="2" charset="77"/>
                <a:ea typeface="+mj-ea"/>
                <a:cs typeface="+mj-cs"/>
              </a:defRPr>
            </a:lvl1pPr>
          </a:lstStyle>
          <a:p>
            <a:pPr algn="ctr">
              <a:defRPr/>
            </a:pPr>
            <a:r>
              <a:rPr lang="en-US" sz="4800" spc="300" dirty="0">
                <a:solidFill>
                  <a:prstClr val="white"/>
                </a:solidFill>
                <a:effectLst>
                  <a:outerShdw blurRad="101600" dist="50800" dir="5400000" algn="t" rotWithShape="0">
                    <a:prstClr val="black">
                      <a:alpha val="75000"/>
                    </a:prstClr>
                  </a:outerShdw>
                </a:effectLst>
              </a:rPr>
              <a:t>Fall 2023</a:t>
            </a:r>
          </a:p>
        </p:txBody>
      </p:sp>
    </p:spTree>
    <p:extLst>
      <p:ext uri="{BB962C8B-B14F-4D97-AF65-F5344CB8AC3E}">
        <p14:creationId xmlns:p14="http://schemas.microsoft.com/office/powerpoint/2010/main" val="37336005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ext, different, several&#10;&#10;Description automatically generated">
            <a:extLst>
              <a:ext uri="{FF2B5EF4-FFF2-40B4-BE49-F238E27FC236}">
                <a16:creationId xmlns:a16="http://schemas.microsoft.com/office/drawing/2014/main" id="{4E559994-EB13-4979-ADA8-7D5E394857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1" y="0"/>
            <a:ext cx="9143999" cy="6858000"/>
          </a:xfrm>
          <a:prstGeom prst="rect">
            <a:avLst/>
          </a:prstGeom>
        </p:spPr>
      </p:pic>
    </p:spTree>
    <p:extLst>
      <p:ext uri="{BB962C8B-B14F-4D97-AF65-F5344CB8AC3E}">
        <p14:creationId xmlns:p14="http://schemas.microsoft.com/office/powerpoint/2010/main" val="37601024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alpha val="46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2F652-86A3-E542-B7DD-03F40B0A22FF}"/>
              </a:ext>
            </a:extLst>
          </p:cNvPr>
          <p:cNvSpPr>
            <a:spLocks noGrp="1"/>
          </p:cNvSpPr>
          <p:nvPr>
            <p:ph type="title"/>
          </p:nvPr>
        </p:nvSpPr>
        <p:spPr>
          <a:xfrm>
            <a:off x="1524000" y="6339840"/>
            <a:ext cx="9144000" cy="518160"/>
          </a:xfrm>
          <a:solidFill>
            <a:schemeClr val="accent2">
              <a:lumMod val="75000"/>
            </a:schemeClr>
          </a:solidFill>
        </p:spPr>
        <p:txBody>
          <a:bodyPr anchor="ctr" anchorCtr="0">
            <a:normAutofit/>
          </a:bodyPr>
          <a:lstStyle/>
          <a:p>
            <a:r>
              <a:rPr lang="en-US" sz="2200" dirty="0">
                <a:solidFill>
                  <a:schemeClr val="bg1"/>
                </a:solidFill>
              </a:rPr>
              <a:t>Shea Sugar Scrub: Fall Fragrance</a:t>
            </a:r>
          </a:p>
        </p:txBody>
      </p:sp>
      <p:pic>
        <p:nvPicPr>
          <p:cNvPr id="7" name="Picture 6">
            <a:extLst>
              <a:ext uri="{FF2B5EF4-FFF2-40B4-BE49-F238E27FC236}">
                <a16:creationId xmlns:a16="http://schemas.microsoft.com/office/drawing/2014/main" id="{14068FE3-C948-3145-8455-B4462F745BCA}"/>
              </a:ext>
            </a:extLst>
          </p:cNvPr>
          <p:cNvPicPr>
            <a:picLocks noChangeAspect="1"/>
          </p:cNvPicPr>
          <p:nvPr/>
        </p:nvPicPr>
        <p:blipFill>
          <a:blip r:embed="rId3" cstate="screen">
            <a:clrChange>
              <a:clrFrom>
                <a:srgbClr val="000000">
                  <a:alpha val="0"/>
                </a:srgbClr>
              </a:clrFrom>
              <a:clrTo>
                <a:srgbClr val="000000">
                  <a:alpha val="0"/>
                </a:srgbClr>
              </a:clrTo>
            </a:clrChange>
            <a:extLst>
              <a:ext uri="{28A0092B-C50C-407E-A947-70E740481C1C}">
                <a14:useLocalDpi xmlns:a14="http://schemas.microsoft.com/office/drawing/2010/main"/>
              </a:ext>
            </a:extLst>
          </a:blip>
          <a:stretch>
            <a:fillRect/>
          </a:stretch>
        </p:blipFill>
        <p:spPr>
          <a:xfrm>
            <a:off x="9032024" y="6494080"/>
            <a:ext cx="1451204" cy="209680"/>
          </a:xfrm>
          <a:prstGeom prst="rect">
            <a:avLst/>
          </a:prstGeom>
        </p:spPr>
      </p:pic>
      <p:sp>
        <p:nvSpPr>
          <p:cNvPr id="8" name="TextBox 7">
            <a:extLst>
              <a:ext uri="{FF2B5EF4-FFF2-40B4-BE49-F238E27FC236}">
                <a16:creationId xmlns:a16="http://schemas.microsoft.com/office/drawing/2014/main" id="{0317AE64-FE84-7F4E-BCAE-B7A34F8B5CAA}"/>
              </a:ext>
            </a:extLst>
          </p:cNvPr>
          <p:cNvSpPr txBox="1"/>
          <p:nvPr/>
        </p:nvSpPr>
        <p:spPr>
          <a:xfrm>
            <a:off x="6267464" y="6494081"/>
            <a:ext cx="2764563" cy="261610"/>
          </a:xfrm>
          <a:prstGeom prst="rect">
            <a:avLst/>
          </a:prstGeom>
          <a:noFill/>
          <a:ln w="3175">
            <a:noFill/>
          </a:ln>
        </p:spPr>
        <p:txBody>
          <a:bodyPr vert="horz" wrap="square" rtlCol="0" anchor="ctr" anchorCtr="0">
            <a:spAutoFit/>
          </a:bodyPr>
          <a:lstStyle/>
          <a:p>
            <a:pPr algn="r" defTabSz="914378">
              <a:defRPr/>
            </a:pPr>
            <a:r>
              <a:rPr lang="en-US" sz="1100" dirty="0">
                <a:solidFill>
                  <a:prstClr val="white"/>
                </a:solidFill>
                <a:latin typeface="Soleil Lt" panose="02000503000000020003" pitchFamily="2" charset="77"/>
              </a:rPr>
              <a:t>CONFIDENTIAL INFORMATION   |</a:t>
            </a:r>
          </a:p>
        </p:txBody>
      </p:sp>
      <p:sp>
        <p:nvSpPr>
          <p:cNvPr id="20" name="Rectangle 19">
            <a:extLst>
              <a:ext uri="{FF2B5EF4-FFF2-40B4-BE49-F238E27FC236}">
                <a16:creationId xmlns:a16="http://schemas.microsoft.com/office/drawing/2014/main" id="{7AA94412-C60F-EA49-91B8-F6EDD3F9F83A}"/>
              </a:ext>
            </a:extLst>
          </p:cNvPr>
          <p:cNvSpPr/>
          <p:nvPr/>
        </p:nvSpPr>
        <p:spPr>
          <a:xfrm>
            <a:off x="6553200" y="0"/>
            <a:ext cx="4114800" cy="6339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r>
              <a:rPr lang="en-US" dirty="0">
                <a:solidFill>
                  <a:prstClr val="white"/>
                </a:solidFill>
                <a:latin typeface="Calibri" panose="020F0502020204030204"/>
              </a:rPr>
              <a:t>≠≠≠</a:t>
            </a:r>
          </a:p>
        </p:txBody>
      </p:sp>
      <p:sp>
        <p:nvSpPr>
          <p:cNvPr id="9" name="Rectangle 8">
            <a:extLst>
              <a:ext uri="{FF2B5EF4-FFF2-40B4-BE49-F238E27FC236}">
                <a16:creationId xmlns:a16="http://schemas.microsoft.com/office/drawing/2014/main" id="{D061A3AD-DBDD-4F9C-B991-860F6B324F91}"/>
              </a:ext>
            </a:extLst>
          </p:cNvPr>
          <p:cNvSpPr/>
          <p:nvPr/>
        </p:nvSpPr>
        <p:spPr>
          <a:xfrm>
            <a:off x="1612839" y="4670501"/>
            <a:ext cx="4530419" cy="1246447"/>
          </a:xfrm>
          <a:prstGeom prst="rect">
            <a:avLst/>
          </a:prstGeom>
          <a:solidFill>
            <a:srgbClr val="FBF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Calibri" panose="020F0502020204030204"/>
            </a:endParaRPr>
          </a:p>
        </p:txBody>
      </p:sp>
      <p:sp>
        <p:nvSpPr>
          <p:cNvPr id="10" name="TextBox 9">
            <a:extLst>
              <a:ext uri="{FF2B5EF4-FFF2-40B4-BE49-F238E27FC236}">
                <a16:creationId xmlns:a16="http://schemas.microsoft.com/office/drawing/2014/main" id="{1BCD7E7E-00B5-400D-AACE-13A85E0B5D6C}"/>
              </a:ext>
            </a:extLst>
          </p:cNvPr>
          <p:cNvSpPr txBox="1"/>
          <p:nvPr/>
        </p:nvSpPr>
        <p:spPr>
          <a:xfrm>
            <a:off x="1671859" y="2175154"/>
            <a:ext cx="2324227" cy="646331"/>
          </a:xfrm>
          <a:prstGeom prst="rect">
            <a:avLst/>
          </a:prstGeom>
          <a:noFill/>
        </p:spPr>
        <p:txBody>
          <a:bodyPr wrap="square" rtlCol="0">
            <a:spAutoFit/>
          </a:bodyPr>
          <a:lstStyle/>
          <a:p>
            <a:pPr defTabSz="457200">
              <a:defRPr/>
            </a:pPr>
            <a:r>
              <a:rPr lang="en-US" sz="3600" dirty="0">
                <a:solidFill>
                  <a:prstClr val="black">
                    <a:lumMod val="65000"/>
                    <a:lumOff val="35000"/>
                  </a:prstClr>
                </a:solidFill>
                <a:latin typeface="Albany" pitchFamily="2" charset="77"/>
              </a:rPr>
              <a:t>Benefits</a:t>
            </a:r>
          </a:p>
        </p:txBody>
      </p:sp>
      <p:sp>
        <p:nvSpPr>
          <p:cNvPr id="11" name="TextBox 10">
            <a:extLst>
              <a:ext uri="{FF2B5EF4-FFF2-40B4-BE49-F238E27FC236}">
                <a16:creationId xmlns:a16="http://schemas.microsoft.com/office/drawing/2014/main" id="{FF5D7E0B-CF18-4360-B449-59CCC331B6C1}"/>
              </a:ext>
            </a:extLst>
          </p:cNvPr>
          <p:cNvSpPr txBox="1"/>
          <p:nvPr/>
        </p:nvSpPr>
        <p:spPr>
          <a:xfrm>
            <a:off x="1670780" y="739963"/>
            <a:ext cx="4596681" cy="1046440"/>
          </a:xfrm>
          <a:prstGeom prst="rect">
            <a:avLst/>
          </a:prstGeom>
          <a:noFill/>
        </p:spPr>
        <p:txBody>
          <a:bodyPr wrap="square" rtlCol="0">
            <a:spAutoFit/>
          </a:bodyPr>
          <a:lstStyle/>
          <a:p>
            <a:pPr defTabSz="457200">
              <a:defRPr/>
            </a:pPr>
            <a:r>
              <a:rPr lang="en-US" sz="2000" b="1" dirty="0">
                <a:solidFill>
                  <a:srgbClr val="ED7D31">
                    <a:lumMod val="75000"/>
                  </a:srgbClr>
                </a:solidFill>
                <a:latin typeface="Soleil" panose="02000503030000020004" pitchFamily="2" charset="77"/>
              </a:rPr>
              <a:t>Pumpkin Spice Latte Sugar Scrub</a:t>
            </a:r>
          </a:p>
          <a:p>
            <a:pPr defTabSz="457200">
              <a:defRPr/>
            </a:pPr>
            <a:r>
              <a:rPr lang="en-US" sz="1400" dirty="0">
                <a:solidFill>
                  <a:srgbClr val="A5A5A5">
                    <a:lumMod val="50000"/>
                  </a:srgbClr>
                </a:solidFill>
                <a:latin typeface="Soleil Lt" panose="02000503000000020003" pitchFamily="2" charset="77"/>
              </a:rPr>
              <a:t>Enjoy that fall feeling with seasonal notes of pumpkin, orange zest, cinnamon and nutmeg. Pumpkin enzymes and moisturizing shea butter leave skin feeling soft and smooth.</a:t>
            </a:r>
          </a:p>
        </p:txBody>
      </p:sp>
      <p:sp>
        <p:nvSpPr>
          <p:cNvPr id="12" name="TextBox 11">
            <a:extLst>
              <a:ext uri="{FF2B5EF4-FFF2-40B4-BE49-F238E27FC236}">
                <a16:creationId xmlns:a16="http://schemas.microsoft.com/office/drawing/2014/main" id="{0BEB7C87-58B6-47F3-B351-405992D2A288}"/>
              </a:ext>
            </a:extLst>
          </p:cNvPr>
          <p:cNvSpPr txBox="1"/>
          <p:nvPr/>
        </p:nvSpPr>
        <p:spPr>
          <a:xfrm>
            <a:off x="1670594" y="2684360"/>
            <a:ext cx="4596867" cy="1569660"/>
          </a:xfrm>
          <a:prstGeom prst="rect">
            <a:avLst/>
          </a:prstGeom>
          <a:noFill/>
        </p:spPr>
        <p:txBody>
          <a:bodyPr wrap="square">
            <a:spAutoFit/>
          </a:bodyPr>
          <a:lstStyle/>
          <a:p>
            <a:pPr defTabSz="457200">
              <a:defRPr/>
            </a:pPr>
            <a:r>
              <a:rPr lang="en-US" sz="1200" b="1" dirty="0">
                <a:solidFill>
                  <a:srgbClr val="ED7D31">
                    <a:lumMod val="75000"/>
                  </a:srgbClr>
                </a:solidFill>
                <a:latin typeface="Soleil" panose="02000503030000020004" pitchFamily="2" charset="77"/>
                <a:ea typeface="Calibri" panose="020F0502020204030204" pitchFamily="34" charset="0"/>
              </a:rPr>
              <a:t>PUMPKIN ENZYMES </a:t>
            </a:r>
            <a:r>
              <a:rPr lang="en-US" sz="1200" dirty="0">
                <a:solidFill>
                  <a:prstClr val="black">
                    <a:lumMod val="65000"/>
                    <a:lumOff val="35000"/>
                  </a:prstClr>
                </a:solidFill>
                <a:latin typeface="Soleil Lt" panose="02000503000000020003" pitchFamily="2" charset="77"/>
                <a:ea typeface="Calibri" panose="020F0502020204030204" pitchFamily="34" charset="0"/>
              </a:rPr>
              <a:t>rich in vitamins A &amp; E, known to help refine skin texture for super smooth skin</a:t>
            </a:r>
          </a:p>
          <a:p>
            <a:pPr defTabSz="457200">
              <a:defRPr/>
            </a:pPr>
            <a:endParaRPr lang="en-US" sz="1200" dirty="0">
              <a:solidFill>
                <a:prstClr val="black">
                  <a:lumMod val="65000"/>
                  <a:lumOff val="35000"/>
                </a:prstClr>
              </a:solidFill>
              <a:latin typeface="Soleil Lt" panose="02000503000000020003" pitchFamily="2" charset="77"/>
              <a:ea typeface="Calibri" panose="020F0502020204030204" pitchFamily="34" charset="0"/>
            </a:endParaRPr>
          </a:p>
          <a:p>
            <a:pPr defTabSz="457200">
              <a:defRPr/>
            </a:pPr>
            <a:r>
              <a:rPr lang="en-US" sz="1200" b="1" dirty="0">
                <a:solidFill>
                  <a:srgbClr val="ED7D31">
                    <a:lumMod val="75000"/>
                  </a:srgbClr>
                </a:solidFill>
                <a:latin typeface="Soleil" panose="02000503030000020004" pitchFamily="2" charset="77"/>
                <a:ea typeface="Calibri" panose="020F0502020204030204" pitchFamily="34" charset="0"/>
              </a:rPr>
              <a:t>NUTMEG SEED OIL </a:t>
            </a:r>
            <a:r>
              <a:rPr lang="en-US" sz="1200" dirty="0">
                <a:solidFill>
                  <a:prstClr val="black">
                    <a:lumMod val="65000"/>
                    <a:lumOff val="35000"/>
                  </a:prstClr>
                </a:solidFill>
                <a:latin typeface="Soleil Lt" panose="02000503000000020003" pitchFamily="2" charset="77"/>
                <a:ea typeface="Calibri" panose="020F0502020204030204" pitchFamily="34" charset="0"/>
              </a:rPr>
              <a:t>is a natural anti-inflammatory known to help reduce skin inflammation and help even out skin tone</a:t>
            </a:r>
          </a:p>
          <a:p>
            <a:pPr defTabSz="457200">
              <a:defRPr/>
            </a:pPr>
            <a:endParaRPr lang="en-US" sz="1200" dirty="0">
              <a:solidFill>
                <a:prstClr val="black">
                  <a:lumMod val="95000"/>
                  <a:lumOff val="5000"/>
                </a:prstClr>
              </a:solidFill>
              <a:latin typeface="Soleil Lt" panose="02000503000000020003" pitchFamily="2" charset="77"/>
              <a:ea typeface="Calibri" panose="020F0502020204030204" pitchFamily="34" charset="0"/>
            </a:endParaRPr>
          </a:p>
          <a:p>
            <a:pPr defTabSz="457200">
              <a:defRPr/>
            </a:pPr>
            <a:r>
              <a:rPr lang="en-US" sz="1200" b="1" dirty="0">
                <a:solidFill>
                  <a:srgbClr val="ED7D31">
                    <a:lumMod val="75000"/>
                  </a:srgbClr>
                </a:solidFill>
                <a:latin typeface="Soleil" panose="00000500000000000000" pitchFamily="50" charset="0"/>
                <a:ea typeface="Calibri" panose="020F0502020204030204" pitchFamily="34" charset="0"/>
              </a:rPr>
              <a:t>SHEA BUTTER </a:t>
            </a:r>
            <a:r>
              <a:rPr lang="en-US" sz="1200" dirty="0">
                <a:solidFill>
                  <a:prstClr val="black">
                    <a:lumMod val="65000"/>
                    <a:lumOff val="35000"/>
                  </a:prstClr>
                </a:solidFill>
                <a:latin typeface="Soleil Lt" panose="02000503000000020003" pitchFamily="2" charset="77"/>
              </a:rPr>
              <a:t>is known to deeply moisturize, nourish and soften skin while helping to promote elasticity.</a:t>
            </a:r>
          </a:p>
        </p:txBody>
      </p:sp>
      <p:sp>
        <p:nvSpPr>
          <p:cNvPr id="13" name="TextBox 10">
            <a:extLst>
              <a:ext uri="{FF2B5EF4-FFF2-40B4-BE49-F238E27FC236}">
                <a16:creationId xmlns:a16="http://schemas.microsoft.com/office/drawing/2014/main" id="{6DEB269C-A99F-4867-8FFF-249886E63A81}"/>
              </a:ext>
            </a:extLst>
          </p:cNvPr>
          <p:cNvSpPr txBox="1"/>
          <p:nvPr/>
        </p:nvSpPr>
        <p:spPr>
          <a:xfrm>
            <a:off x="1711082" y="4626671"/>
            <a:ext cx="2546146" cy="461665"/>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2400" dirty="0">
                <a:solidFill>
                  <a:prstClr val="black">
                    <a:lumMod val="65000"/>
                    <a:lumOff val="35000"/>
                  </a:prstClr>
                </a:solidFill>
                <a:latin typeface="Albany" pitchFamily="2" charset="77"/>
              </a:rPr>
              <a:t>Scent Profile </a:t>
            </a:r>
          </a:p>
        </p:txBody>
      </p:sp>
      <p:sp>
        <p:nvSpPr>
          <p:cNvPr id="14" name="TextBox 11">
            <a:extLst>
              <a:ext uri="{FF2B5EF4-FFF2-40B4-BE49-F238E27FC236}">
                <a16:creationId xmlns:a16="http://schemas.microsoft.com/office/drawing/2014/main" id="{1C21F92D-4570-4CAB-873E-C3BC1794B6D3}"/>
              </a:ext>
            </a:extLst>
          </p:cNvPr>
          <p:cNvSpPr txBox="1"/>
          <p:nvPr/>
        </p:nvSpPr>
        <p:spPr>
          <a:xfrm>
            <a:off x="1780867" y="5043153"/>
            <a:ext cx="1530459" cy="769441"/>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b="1" dirty="0">
                <a:solidFill>
                  <a:prstClr val="black">
                    <a:lumMod val="65000"/>
                    <a:lumOff val="35000"/>
                  </a:prstClr>
                </a:solidFill>
                <a:latin typeface="Soleil" panose="02000503030000020004" pitchFamily="2" charset="77"/>
              </a:rPr>
              <a:t>TOP: </a:t>
            </a:r>
          </a:p>
          <a:p>
            <a:pPr>
              <a:defRPr/>
            </a:pPr>
            <a:r>
              <a:rPr lang="en-US" sz="1100" dirty="0">
                <a:solidFill>
                  <a:prstClr val="black"/>
                </a:solidFill>
                <a:latin typeface="Soleil Lt" panose="00000400000000000000" pitchFamily="50" charset="0"/>
              </a:rPr>
              <a:t>Pumpkin, Orange Zest, Confectioner’s Sugar Glaze</a:t>
            </a:r>
            <a:r>
              <a:rPr lang="en-US" sz="1100" dirty="0">
                <a:solidFill>
                  <a:prstClr val="black">
                    <a:lumMod val="65000"/>
                    <a:lumOff val="35000"/>
                  </a:prstClr>
                </a:solidFill>
                <a:latin typeface="Soleil Lt" panose="00000400000000000000" pitchFamily="50" charset="0"/>
              </a:rPr>
              <a:t>  </a:t>
            </a:r>
          </a:p>
        </p:txBody>
      </p:sp>
      <p:sp>
        <p:nvSpPr>
          <p:cNvPr id="15" name="TextBox 17">
            <a:extLst>
              <a:ext uri="{FF2B5EF4-FFF2-40B4-BE49-F238E27FC236}">
                <a16:creationId xmlns:a16="http://schemas.microsoft.com/office/drawing/2014/main" id="{FF374193-5EE3-4C24-BA13-1BB1473453F0}"/>
              </a:ext>
            </a:extLst>
          </p:cNvPr>
          <p:cNvSpPr txBox="1"/>
          <p:nvPr/>
        </p:nvSpPr>
        <p:spPr>
          <a:xfrm>
            <a:off x="3359969" y="5043152"/>
            <a:ext cx="1400897" cy="600164"/>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b="1" dirty="0">
                <a:solidFill>
                  <a:prstClr val="black">
                    <a:lumMod val="65000"/>
                    <a:lumOff val="35000"/>
                  </a:prstClr>
                </a:solidFill>
                <a:latin typeface="Soleil" panose="02000503030000020004" pitchFamily="2" charset="77"/>
              </a:rPr>
              <a:t>MIDDLE: </a:t>
            </a:r>
          </a:p>
          <a:p>
            <a:pPr>
              <a:defRPr/>
            </a:pPr>
            <a:r>
              <a:rPr lang="en-US" sz="1100" dirty="0">
                <a:solidFill>
                  <a:prstClr val="black"/>
                </a:solidFill>
                <a:latin typeface="Soleil Lt" panose="00000400000000000000" pitchFamily="50" charset="0"/>
              </a:rPr>
              <a:t>Baked Scones, Nutmeg, Cinnamon</a:t>
            </a:r>
          </a:p>
        </p:txBody>
      </p:sp>
      <p:sp>
        <p:nvSpPr>
          <p:cNvPr id="16" name="TextBox 18">
            <a:extLst>
              <a:ext uri="{FF2B5EF4-FFF2-40B4-BE49-F238E27FC236}">
                <a16:creationId xmlns:a16="http://schemas.microsoft.com/office/drawing/2014/main" id="{93343EB1-5580-4175-B004-4DAADB6189BC}"/>
              </a:ext>
            </a:extLst>
          </p:cNvPr>
          <p:cNvSpPr txBox="1"/>
          <p:nvPr/>
        </p:nvSpPr>
        <p:spPr>
          <a:xfrm>
            <a:off x="4809936" y="5043150"/>
            <a:ext cx="1338315" cy="600164"/>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b="1" dirty="0">
                <a:solidFill>
                  <a:prstClr val="black">
                    <a:lumMod val="65000"/>
                    <a:lumOff val="35000"/>
                  </a:prstClr>
                </a:solidFill>
                <a:latin typeface="Soleil" panose="02000503030000020004" pitchFamily="2" charset="77"/>
              </a:rPr>
              <a:t>BOTTOM: </a:t>
            </a:r>
          </a:p>
          <a:p>
            <a:pPr>
              <a:defRPr/>
            </a:pPr>
            <a:r>
              <a:rPr lang="en-US" sz="1100" dirty="0">
                <a:solidFill>
                  <a:prstClr val="black"/>
                </a:solidFill>
                <a:latin typeface="Soleil Lt" panose="00000400000000000000" pitchFamily="50" charset="0"/>
              </a:rPr>
              <a:t>Vanilla, Butter, Clove</a:t>
            </a:r>
            <a:endParaRPr lang="en-US" sz="1100" dirty="0">
              <a:solidFill>
                <a:prstClr val="black">
                  <a:lumMod val="65000"/>
                  <a:lumOff val="35000"/>
                </a:prstClr>
              </a:solidFill>
              <a:latin typeface="Soleil Lt" panose="00000400000000000000" pitchFamily="50" charset="0"/>
            </a:endParaRPr>
          </a:p>
        </p:txBody>
      </p:sp>
      <p:cxnSp>
        <p:nvCxnSpPr>
          <p:cNvPr id="17" name="Straight Connector 16">
            <a:extLst>
              <a:ext uri="{FF2B5EF4-FFF2-40B4-BE49-F238E27FC236}">
                <a16:creationId xmlns:a16="http://schemas.microsoft.com/office/drawing/2014/main" id="{ED545D57-D263-4220-B196-FCEBC88A7B57}"/>
              </a:ext>
            </a:extLst>
          </p:cNvPr>
          <p:cNvCxnSpPr/>
          <p:nvPr/>
        </p:nvCxnSpPr>
        <p:spPr>
          <a:xfrm>
            <a:off x="4771408" y="5125297"/>
            <a:ext cx="0" cy="64633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6624E57-BC47-4312-A7BB-F87BEE531944}"/>
              </a:ext>
            </a:extLst>
          </p:cNvPr>
          <p:cNvCxnSpPr/>
          <p:nvPr/>
        </p:nvCxnSpPr>
        <p:spPr>
          <a:xfrm>
            <a:off x="3216485" y="5049192"/>
            <a:ext cx="0" cy="64633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6" name="Picture 5" descr="A picture containing website&#10;&#10;Description automatically generated">
            <a:extLst>
              <a:ext uri="{FF2B5EF4-FFF2-40B4-BE49-F238E27FC236}">
                <a16:creationId xmlns:a16="http://schemas.microsoft.com/office/drawing/2014/main" id="{2AEFD43D-6A98-4B01-BA96-BC7CC850D7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58084" y="212634"/>
            <a:ext cx="2705032" cy="4870871"/>
          </a:xfrm>
          <a:prstGeom prst="rect">
            <a:avLst/>
          </a:prstGeom>
        </p:spPr>
      </p:pic>
    </p:spTree>
    <p:extLst>
      <p:ext uri="{BB962C8B-B14F-4D97-AF65-F5344CB8AC3E}">
        <p14:creationId xmlns:p14="http://schemas.microsoft.com/office/powerpoint/2010/main" val="12382510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2F652-86A3-E542-B7DD-03F40B0A22FF}"/>
              </a:ext>
            </a:extLst>
          </p:cNvPr>
          <p:cNvSpPr>
            <a:spLocks noGrp="1"/>
          </p:cNvSpPr>
          <p:nvPr>
            <p:ph type="title"/>
          </p:nvPr>
        </p:nvSpPr>
        <p:spPr>
          <a:xfrm>
            <a:off x="1524000" y="6339840"/>
            <a:ext cx="9144000" cy="518160"/>
          </a:xfrm>
          <a:solidFill>
            <a:schemeClr val="accent2">
              <a:lumMod val="75000"/>
            </a:schemeClr>
          </a:solidFill>
        </p:spPr>
        <p:txBody>
          <a:bodyPr anchor="ctr" anchorCtr="0">
            <a:normAutofit/>
          </a:bodyPr>
          <a:lstStyle/>
          <a:p>
            <a:r>
              <a:rPr lang="en-US" sz="2200" dirty="0">
                <a:solidFill>
                  <a:schemeClr val="bg1"/>
                </a:solidFill>
              </a:rPr>
              <a:t>Body Wash: Fall Fragrance</a:t>
            </a:r>
          </a:p>
        </p:txBody>
      </p:sp>
      <p:pic>
        <p:nvPicPr>
          <p:cNvPr id="7" name="Picture 6">
            <a:extLst>
              <a:ext uri="{FF2B5EF4-FFF2-40B4-BE49-F238E27FC236}">
                <a16:creationId xmlns:a16="http://schemas.microsoft.com/office/drawing/2014/main" id="{14068FE3-C948-3145-8455-B4462F745BCA}"/>
              </a:ext>
            </a:extLst>
          </p:cNvPr>
          <p:cNvPicPr>
            <a:picLocks noChangeAspect="1"/>
          </p:cNvPicPr>
          <p:nvPr/>
        </p:nvPicPr>
        <p:blipFill>
          <a:blip r:embed="rId3" cstate="screen">
            <a:clrChange>
              <a:clrFrom>
                <a:srgbClr val="000000">
                  <a:alpha val="0"/>
                </a:srgbClr>
              </a:clrFrom>
              <a:clrTo>
                <a:srgbClr val="000000">
                  <a:alpha val="0"/>
                </a:srgbClr>
              </a:clrTo>
            </a:clrChange>
            <a:extLst>
              <a:ext uri="{28A0092B-C50C-407E-A947-70E740481C1C}">
                <a14:useLocalDpi xmlns:a14="http://schemas.microsoft.com/office/drawing/2010/main"/>
              </a:ext>
            </a:extLst>
          </a:blip>
          <a:stretch>
            <a:fillRect/>
          </a:stretch>
        </p:blipFill>
        <p:spPr>
          <a:xfrm>
            <a:off x="9032024" y="6494080"/>
            <a:ext cx="1451204" cy="209680"/>
          </a:xfrm>
          <a:prstGeom prst="rect">
            <a:avLst/>
          </a:prstGeom>
        </p:spPr>
      </p:pic>
      <p:sp>
        <p:nvSpPr>
          <p:cNvPr id="8" name="TextBox 7">
            <a:extLst>
              <a:ext uri="{FF2B5EF4-FFF2-40B4-BE49-F238E27FC236}">
                <a16:creationId xmlns:a16="http://schemas.microsoft.com/office/drawing/2014/main" id="{0317AE64-FE84-7F4E-BCAE-B7A34F8B5CAA}"/>
              </a:ext>
            </a:extLst>
          </p:cNvPr>
          <p:cNvSpPr txBox="1"/>
          <p:nvPr/>
        </p:nvSpPr>
        <p:spPr>
          <a:xfrm>
            <a:off x="6267464" y="6494081"/>
            <a:ext cx="2764563" cy="261610"/>
          </a:xfrm>
          <a:prstGeom prst="rect">
            <a:avLst/>
          </a:prstGeom>
          <a:noFill/>
          <a:ln w="3175">
            <a:noFill/>
          </a:ln>
        </p:spPr>
        <p:txBody>
          <a:bodyPr vert="horz" wrap="square" rtlCol="0" anchor="ctr" anchorCtr="0">
            <a:spAutoFit/>
          </a:bodyPr>
          <a:lstStyle/>
          <a:p>
            <a:pPr algn="r" defTabSz="914378">
              <a:defRPr/>
            </a:pPr>
            <a:r>
              <a:rPr lang="en-US" sz="1100" dirty="0">
                <a:solidFill>
                  <a:prstClr val="white"/>
                </a:solidFill>
                <a:latin typeface="Soleil Lt" panose="02000503000000020003" pitchFamily="2" charset="77"/>
              </a:rPr>
              <a:t>CONFIDENTIAL INFORMATION   |</a:t>
            </a:r>
          </a:p>
        </p:txBody>
      </p:sp>
      <p:sp>
        <p:nvSpPr>
          <p:cNvPr id="20" name="Rectangle 19">
            <a:extLst>
              <a:ext uri="{FF2B5EF4-FFF2-40B4-BE49-F238E27FC236}">
                <a16:creationId xmlns:a16="http://schemas.microsoft.com/office/drawing/2014/main" id="{7AA94412-C60F-EA49-91B8-F6EDD3F9F83A}"/>
              </a:ext>
            </a:extLst>
          </p:cNvPr>
          <p:cNvSpPr/>
          <p:nvPr/>
        </p:nvSpPr>
        <p:spPr>
          <a:xfrm>
            <a:off x="6553200" y="0"/>
            <a:ext cx="4114800" cy="6339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r>
              <a:rPr lang="en-US" dirty="0">
                <a:solidFill>
                  <a:prstClr val="white"/>
                </a:solidFill>
                <a:latin typeface="Calibri" panose="020F0502020204030204"/>
              </a:rPr>
              <a:t>≠≠≠</a:t>
            </a:r>
          </a:p>
        </p:txBody>
      </p:sp>
      <p:sp>
        <p:nvSpPr>
          <p:cNvPr id="9" name="Rectangle 8">
            <a:extLst>
              <a:ext uri="{FF2B5EF4-FFF2-40B4-BE49-F238E27FC236}">
                <a16:creationId xmlns:a16="http://schemas.microsoft.com/office/drawing/2014/main" id="{D061A3AD-DBDD-4F9C-B991-860F6B324F91}"/>
              </a:ext>
            </a:extLst>
          </p:cNvPr>
          <p:cNvSpPr/>
          <p:nvPr/>
        </p:nvSpPr>
        <p:spPr>
          <a:xfrm>
            <a:off x="1612839" y="4670501"/>
            <a:ext cx="4530419" cy="1246447"/>
          </a:xfrm>
          <a:prstGeom prst="rect">
            <a:avLst/>
          </a:prstGeom>
          <a:solidFill>
            <a:srgbClr val="FBF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Calibri" panose="020F0502020204030204"/>
            </a:endParaRPr>
          </a:p>
        </p:txBody>
      </p:sp>
      <p:sp>
        <p:nvSpPr>
          <p:cNvPr id="10" name="TextBox 9">
            <a:extLst>
              <a:ext uri="{FF2B5EF4-FFF2-40B4-BE49-F238E27FC236}">
                <a16:creationId xmlns:a16="http://schemas.microsoft.com/office/drawing/2014/main" id="{1BCD7E7E-00B5-400D-AACE-13A85E0B5D6C}"/>
              </a:ext>
            </a:extLst>
          </p:cNvPr>
          <p:cNvSpPr txBox="1"/>
          <p:nvPr/>
        </p:nvSpPr>
        <p:spPr>
          <a:xfrm>
            <a:off x="1671859" y="2175154"/>
            <a:ext cx="2324227" cy="646331"/>
          </a:xfrm>
          <a:prstGeom prst="rect">
            <a:avLst/>
          </a:prstGeom>
          <a:noFill/>
        </p:spPr>
        <p:txBody>
          <a:bodyPr wrap="square" rtlCol="0">
            <a:spAutoFit/>
          </a:bodyPr>
          <a:lstStyle/>
          <a:p>
            <a:pPr defTabSz="457200">
              <a:defRPr/>
            </a:pPr>
            <a:r>
              <a:rPr lang="en-US" sz="3600" dirty="0">
                <a:solidFill>
                  <a:prstClr val="black">
                    <a:lumMod val="65000"/>
                    <a:lumOff val="35000"/>
                  </a:prstClr>
                </a:solidFill>
                <a:latin typeface="Albany" pitchFamily="2" charset="77"/>
              </a:rPr>
              <a:t>Benefits</a:t>
            </a:r>
          </a:p>
        </p:txBody>
      </p:sp>
      <p:sp>
        <p:nvSpPr>
          <p:cNvPr id="11" name="TextBox 10">
            <a:extLst>
              <a:ext uri="{FF2B5EF4-FFF2-40B4-BE49-F238E27FC236}">
                <a16:creationId xmlns:a16="http://schemas.microsoft.com/office/drawing/2014/main" id="{FF5D7E0B-CF18-4360-B449-59CCC331B6C1}"/>
              </a:ext>
            </a:extLst>
          </p:cNvPr>
          <p:cNvSpPr txBox="1"/>
          <p:nvPr/>
        </p:nvSpPr>
        <p:spPr>
          <a:xfrm>
            <a:off x="1670780" y="739963"/>
            <a:ext cx="4596681" cy="1261884"/>
          </a:xfrm>
          <a:prstGeom prst="rect">
            <a:avLst/>
          </a:prstGeom>
          <a:noFill/>
        </p:spPr>
        <p:txBody>
          <a:bodyPr wrap="square" rtlCol="0">
            <a:spAutoFit/>
          </a:bodyPr>
          <a:lstStyle/>
          <a:p>
            <a:pPr defTabSz="457200">
              <a:defRPr/>
            </a:pPr>
            <a:r>
              <a:rPr lang="en-US" sz="2000" b="1" dirty="0">
                <a:solidFill>
                  <a:srgbClr val="ED7D31">
                    <a:lumMod val="75000"/>
                  </a:srgbClr>
                </a:solidFill>
                <a:latin typeface="Soleil" panose="02000503030000020004" pitchFamily="2" charset="77"/>
              </a:rPr>
              <a:t>Pumpkin Spice Latte Body Wash</a:t>
            </a:r>
          </a:p>
          <a:p>
            <a:pPr defTabSz="457200">
              <a:defRPr/>
            </a:pPr>
            <a:r>
              <a:rPr lang="en-US" sz="1400" dirty="0">
                <a:solidFill>
                  <a:schemeClr val="tx1">
                    <a:lumMod val="65000"/>
                    <a:lumOff val="35000"/>
                  </a:schemeClr>
                </a:solidFill>
                <a:latin typeface="Soleil Lt" panose="02000503000000020003" pitchFamily="2" charset="77"/>
              </a:rPr>
              <a:t>Lather your skin with the seasonal notes of pumpkin, orange zest, cinnamon and nutmeg. Pumpkin enzymes and moisturizing shea butter leave skin feeling refreshed and smooth. </a:t>
            </a:r>
          </a:p>
        </p:txBody>
      </p:sp>
      <p:sp>
        <p:nvSpPr>
          <p:cNvPr id="12" name="TextBox 11">
            <a:extLst>
              <a:ext uri="{FF2B5EF4-FFF2-40B4-BE49-F238E27FC236}">
                <a16:creationId xmlns:a16="http://schemas.microsoft.com/office/drawing/2014/main" id="{0BEB7C87-58B6-47F3-B351-405992D2A288}"/>
              </a:ext>
            </a:extLst>
          </p:cNvPr>
          <p:cNvSpPr txBox="1"/>
          <p:nvPr/>
        </p:nvSpPr>
        <p:spPr>
          <a:xfrm>
            <a:off x="1670594" y="2684360"/>
            <a:ext cx="4596867" cy="1569660"/>
          </a:xfrm>
          <a:prstGeom prst="rect">
            <a:avLst/>
          </a:prstGeom>
          <a:noFill/>
        </p:spPr>
        <p:txBody>
          <a:bodyPr wrap="square">
            <a:spAutoFit/>
          </a:bodyPr>
          <a:lstStyle/>
          <a:p>
            <a:pPr defTabSz="457200">
              <a:defRPr/>
            </a:pPr>
            <a:r>
              <a:rPr lang="en-US" sz="1200" b="1" dirty="0">
                <a:solidFill>
                  <a:schemeClr val="accent2">
                    <a:lumMod val="75000"/>
                  </a:schemeClr>
                </a:solidFill>
                <a:latin typeface="Soleil" panose="02000503030000020004" pitchFamily="2" charset="77"/>
                <a:ea typeface="Calibri" panose="020F0502020204030204" pitchFamily="34" charset="0"/>
              </a:rPr>
              <a:t>PUMPKIN ENZYMES </a:t>
            </a:r>
            <a:r>
              <a:rPr lang="en-US" sz="1200" dirty="0">
                <a:solidFill>
                  <a:schemeClr val="tx1">
                    <a:lumMod val="65000"/>
                    <a:lumOff val="35000"/>
                  </a:schemeClr>
                </a:solidFill>
                <a:latin typeface="Soleil Lt" panose="02000503000000020003" pitchFamily="2" charset="77"/>
                <a:ea typeface="Calibri" panose="020F0502020204030204" pitchFamily="34" charset="0"/>
              </a:rPr>
              <a:t>rich in vitamins A &amp; E, known to help refine skin texture for super smooth skin</a:t>
            </a:r>
          </a:p>
          <a:p>
            <a:pPr defTabSz="457200">
              <a:defRPr/>
            </a:pPr>
            <a:endParaRPr lang="en-US" sz="1200" dirty="0">
              <a:solidFill>
                <a:schemeClr val="tx1">
                  <a:lumMod val="65000"/>
                  <a:lumOff val="35000"/>
                </a:schemeClr>
              </a:solidFill>
              <a:latin typeface="Soleil Lt" panose="02000503000000020003" pitchFamily="2" charset="77"/>
              <a:ea typeface="Calibri" panose="020F0502020204030204" pitchFamily="34" charset="0"/>
            </a:endParaRPr>
          </a:p>
          <a:p>
            <a:pPr defTabSz="457200">
              <a:defRPr/>
            </a:pPr>
            <a:r>
              <a:rPr lang="en-US" sz="1200" b="1" dirty="0">
                <a:solidFill>
                  <a:schemeClr val="accent2">
                    <a:lumMod val="75000"/>
                  </a:schemeClr>
                </a:solidFill>
                <a:latin typeface="Soleil" panose="02000503030000020004" pitchFamily="2" charset="77"/>
                <a:ea typeface="Calibri" panose="020F0502020204030204" pitchFamily="34" charset="0"/>
              </a:rPr>
              <a:t>NUTMEG SEED OIL </a:t>
            </a:r>
            <a:r>
              <a:rPr lang="en-US" sz="1200" dirty="0">
                <a:solidFill>
                  <a:schemeClr val="tx1">
                    <a:lumMod val="65000"/>
                    <a:lumOff val="35000"/>
                  </a:schemeClr>
                </a:solidFill>
                <a:latin typeface="Soleil Lt" panose="02000503000000020003" pitchFamily="2" charset="77"/>
                <a:ea typeface="Calibri" panose="020F0502020204030204" pitchFamily="34" charset="0"/>
              </a:rPr>
              <a:t>is a natural anti-inflammatory known to help reduce skin inflammation and help even out skin tone</a:t>
            </a:r>
          </a:p>
          <a:p>
            <a:pPr defTabSz="457200">
              <a:defRPr/>
            </a:pPr>
            <a:endParaRPr lang="en-US" sz="1200" dirty="0">
              <a:solidFill>
                <a:schemeClr val="accent2">
                  <a:lumMod val="75000"/>
                </a:schemeClr>
              </a:solidFill>
              <a:latin typeface="Soleil Lt" panose="02000503000000020003" pitchFamily="2" charset="77"/>
              <a:ea typeface="Calibri" panose="020F0502020204030204" pitchFamily="34" charset="0"/>
            </a:endParaRPr>
          </a:p>
          <a:p>
            <a:pPr defTabSz="457200">
              <a:defRPr/>
            </a:pPr>
            <a:r>
              <a:rPr lang="en-US" sz="1200" b="1" dirty="0">
                <a:solidFill>
                  <a:schemeClr val="accent2">
                    <a:lumMod val="75000"/>
                  </a:schemeClr>
                </a:solidFill>
                <a:latin typeface="Soleil" panose="00000500000000000000" pitchFamily="50" charset="0"/>
                <a:ea typeface="Calibri" panose="020F0502020204030204" pitchFamily="34" charset="0"/>
              </a:rPr>
              <a:t>SHEA BUTTER </a:t>
            </a:r>
            <a:r>
              <a:rPr lang="en-US" sz="1200" dirty="0">
                <a:solidFill>
                  <a:schemeClr val="tx1">
                    <a:lumMod val="65000"/>
                    <a:lumOff val="35000"/>
                  </a:schemeClr>
                </a:solidFill>
                <a:latin typeface="Soleil Lt" panose="02000503000000020003" pitchFamily="2" charset="77"/>
              </a:rPr>
              <a:t>is known to deeply moisturize, nourish and soften skin while helping to promote elasticity.</a:t>
            </a:r>
          </a:p>
        </p:txBody>
      </p:sp>
      <p:sp>
        <p:nvSpPr>
          <p:cNvPr id="13" name="TextBox 10">
            <a:extLst>
              <a:ext uri="{FF2B5EF4-FFF2-40B4-BE49-F238E27FC236}">
                <a16:creationId xmlns:a16="http://schemas.microsoft.com/office/drawing/2014/main" id="{6DEB269C-A99F-4867-8FFF-249886E63A81}"/>
              </a:ext>
            </a:extLst>
          </p:cNvPr>
          <p:cNvSpPr txBox="1"/>
          <p:nvPr/>
        </p:nvSpPr>
        <p:spPr>
          <a:xfrm>
            <a:off x="1725951" y="4663632"/>
            <a:ext cx="2546146" cy="461665"/>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2400" dirty="0">
                <a:solidFill>
                  <a:prstClr val="black">
                    <a:lumMod val="65000"/>
                    <a:lumOff val="35000"/>
                  </a:prstClr>
                </a:solidFill>
                <a:latin typeface="Albany" pitchFamily="2" charset="77"/>
              </a:rPr>
              <a:t>Scent Profile </a:t>
            </a:r>
          </a:p>
        </p:txBody>
      </p:sp>
      <p:sp>
        <p:nvSpPr>
          <p:cNvPr id="14" name="TextBox 11">
            <a:extLst>
              <a:ext uri="{FF2B5EF4-FFF2-40B4-BE49-F238E27FC236}">
                <a16:creationId xmlns:a16="http://schemas.microsoft.com/office/drawing/2014/main" id="{1C21F92D-4570-4CAB-873E-C3BC1794B6D3}"/>
              </a:ext>
            </a:extLst>
          </p:cNvPr>
          <p:cNvSpPr txBox="1"/>
          <p:nvPr/>
        </p:nvSpPr>
        <p:spPr>
          <a:xfrm>
            <a:off x="1780867" y="5043153"/>
            <a:ext cx="1530459" cy="769441"/>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b="1" dirty="0">
                <a:solidFill>
                  <a:prstClr val="black">
                    <a:lumMod val="65000"/>
                    <a:lumOff val="35000"/>
                  </a:prstClr>
                </a:solidFill>
                <a:latin typeface="Soleil" panose="02000503030000020004" pitchFamily="2" charset="77"/>
              </a:rPr>
              <a:t>TOP: </a:t>
            </a:r>
          </a:p>
          <a:p>
            <a:pPr>
              <a:defRPr/>
            </a:pPr>
            <a:r>
              <a:rPr lang="en-US" sz="1100" dirty="0">
                <a:solidFill>
                  <a:prstClr val="black"/>
                </a:solidFill>
                <a:latin typeface="Soleil Lt" panose="00000400000000000000" pitchFamily="50" charset="0"/>
              </a:rPr>
              <a:t>Pumpkin, Orange Zest, Confectioner’s Sugar Glaze</a:t>
            </a:r>
            <a:r>
              <a:rPr lang="en-US" sz="1100" dirty="0">
                <a:solidFill>
                  <a:prstClr val="black">
                    <a:lumMod val="65000"/>
                    <a:lumOff val="35000"/>
                  </a:prstClr>
                </a:solidFill>
                <a:latin typeface="Soleil Lt" panose="00000400000000000000" pitchFamily="50" charset="0"/>
              </a:rPr>
              <a:t>  </a:t>
            </a:r>
          </a:p>
        </p:txBody>
      </p:sp>
      <p:sp>
        <p:nvSpPr>
          <p:cNvPr id="15" name="TextBox 17">
            <a:extLst>
              <a:ext uri="{FF2B5EF4-FFF2-40B4-BE49-F238E27FC236}">
                <a16:creationId xmlns:a16="http://schemas.microsoft.com/office/drawing/2014/main" id="{FF374193-5EE3-4C24-BA13-1BB1473453F0}"/>
              </a:ext>
            </a:extLst>
          </p:cNvPr>
          <p:cNvSpPr txBox="1"/>
          <p:nvPr/>
        </p:nvSpPr>
        <p:spPr>
          <a:xfrm>
            <a:off x="3359969" y="5043152"/>
            <a:ext cx="1400897" cy="600164"/>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b="1" dirty="0">
                <a:solidFill>
                  <a:prstClr val="black">
                    <a:lumMod val="65000"/>
                    <a:lumOff val="35000"/>
                  </a:prstClr>
                </a:solidFill>
                <a:latin typeface="Soleil" panose="02000503030000020004" pitchFamily="2" charset="77"/>
              </a:rPr>
              <a:t>MIDDLE: </a:t>
            </a:r>
          </a:p>
          <a:p>
            <a:pPr>
              <a:defRPr/>
            </a:pPr>
            <a:r>
              <a:rPr lang="en-US" sz="1100" dirty="0">
                <a:solidFill>
                  <a:prstClr val="black"/>
                </a:solidFill>
                <a:latin typeface="Soleil Lt" panose="00000400000000000000" pitchFamily="50" charset="0"/>
              </a:rPr>
              <a:t>Baked Scones, Nutmeg, Cinnamon</a:t>
            </a:r>
          </a:p>
        </p:txBody>
      </p:sp>
      <p:sp>
        <p:nvSpPr>
          <p:cNvPr id="16" name="TextBox 18">
            <a:extLst>
              <a:ext uri="{FF2B5EF4-FFF2-40B4-BE49-F238E27FC236}">
                <a16:creationId xmlns:a16="http://schemas.microsoft.com/office/drawing/2014/main" id="{93343EB1-5580-4175-B004-4DAADB6189BC}"/>
              </a:ext>
            </a:extLst>
          </p:cNvPr>
          <p:cNvSpPr txBox="1"/>
          <p:nvPr/>
        </p:nvSpPr>
        <p:spPr>
          <a:xfrm>
            <a:off x="4809936" y="5043150"/>
            <a:ext cx="1338315" cy="600164"/>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b="1" dirty="0">
                <a:solidFill>
                  <a:prstClr val="black">
                    <a:lumMod val="65000"/>
                    <a:lumOff val="35000"/>
                  </a:prstClr>
                </a:solidFill>
                <a:latin typeface="Soleil" panose="02000503030000020004" pitchFamily="2" charset="77"/>
              </a:rPr>
              <a:t>BOTTOM: </a:t>
            </a:r>
          </a:p>
          <a:p>
            <a:pPr>
              <a:defRPr/>
            </a:pPr>
            <a:r>
              <a:rPr lang="en-US" sz="1100" dirty="0">
                <a:solidFill>
                  <a:prstClr val="black"/>
                </a:solidFill>
                <a:latin typeface="Soleil Lt" panose="00000400000000000000" pitchFamily="50" charset="0"/>
              </a:rPr>
              <a:t>Vanilla, Butter, Clove</a:t>
            </a:r>
            <a:endParaRPr lang="en-US" sz="1100" dirty="0">
              <a:solidFill>
                <a:prstClr val="black">
                  <a:lumMod val="65000"/>
                  <a:lumOff val="35000"/>
                </a:prstClr>
              </a:solidFill>
              <a:latin typeface="Soleil Lt" panose="00000400000000000000" pitchFamily="50" charset="0"/>
            </a:endParaRPr>
          </a:p>
        </p:txBody>
      </p:sp>
      <p:cxnSp>
        <p:nvCxnSpPr>
          <p:cNvPr id="17" name="Straight Connector 16">
            <a:extLst>
              <a:ext uri="{FF2B5EF4-FFF2-40B4-BE49-F238E27FC236}">
                <a16:creationId xmlns:a16="http://schemas.microsoft.com/office/drawing/2014/main" id="{ED545D57-D263-4220-B196-FCEBC88A7B57}"/>
              </a:ext>
            </a:extLst>
          </p:cNvPr>
          <p:cNvCxnSpPr/>
          <p:nvPr/>
        </p:nvCxnSpPr>
        <p:spPr>
          <a:xfrm>
            <a:off x="4771408" y="5125297"/>
            <a:ext cx="0" cy="64633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6624E57-BC47-4312-A7BB-F87BEE531944}"/>
              </a:ext>
            </a:extLst>
          </p:cNvPr>
          <p:cNvCxnSpPr/>
          <p:nvPr/>
        </p:nvCxnSpPr>
        <p:spPr>
          <a:xfrm>
            <a:off x="3216485" y="5049192"/>
            <a:ext cx="0" cy="64633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5" name="Picture 4" descr="A picture containing text&#10;&#10;Description automatically generated">
            <a:extLst>
              <a:ext uri="{FF2B5EF4-FFF2-40B4-BE49-F238E27FC236}">
                <a16:creationId xmlns:a16="http://schemas.microsoft.com/office/drawing/2014/main" id="{469FF817-1F24-49C0-BDA4-1CE6882A96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75090" y="283569"/>
            <a:ext cx="2671020" cy="4801583"/>
          </a:xfrm>
          <a:prstGeom prst="rect">
            <a:avLst/>
          </a:prstGeom>
        </p:spPr>
      </p:pic>
    </p:spTree>
    <p:extLst>
      <p:ext uri="{BB962C8B-B14F-4D97-AF65-F5344CB8AC3E}">
        <p14:creationId xmlns:p14="http://schemas.microsoft.com/office/powerpoint/2010/main" val="29251431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2F652-86A3-E542-B7DD-03F40B0A22FF}"/>
              </a:ext>
            </a:extLst>
          </p:cNvPr>
          <p:cNvSpPr>
            <a:spLocks noGrp="1"/>
          </p:cNvSpPr>
          <p:nvPr>
            <p:ph type="title"/>
          </p:nvPr>
        </p:nvSpPr>
        <p:spPr>
          <a:xfrm>
            <a:off x="1524000" y="6339840"/>
            <a:ext cx="9144000" cy="518160"/>
          </a:xfrm>
          <a:solidFill>
            <a:schemeClr val="accent2">
              <a:lumMod val="75000"/>
            </a:schemeClr>
          </a:solidFill>
        </p:spPr>
        <p:txBody>
          <a:bodyPr anchor="ctr" anchorCtr="0">
            <a:normAutofit/>
          </a:bodyPr>
          <a:lstStyle/>
          <a:p>
            <a:r>
              <a:rPr lang="en-US" sz="2200" dirty="0">
                <a:solidFill>
                  <a:schemeClr val="bg1"/>
                </a:solidFill>
              </a:rPr>
              <a:t>Shea Sugar Scrub: Fall Fragrance</a:t>
            </a:r>
          </a:p>
        </p:txBody>
      </p:sp>
      <p:pic>
        <p:nvPicPr>
          <p:cNvPr id="7" name="Picture 6">
            <a:extLst>
              <a:ext uri="{FF2B5EF4-FFF2-40B4-BE49-F238E27FC236}">
                <a16:creationId xmlns:a16="http://schemas.microsoft.com/office/drawing/2014/main" id="{14068FE3-C948-3145-8455-B4462F745BCA}"/>
              </a:ext>
            </a:extLst>
          </p:cNvPr>
          <p:cNvPicPr>
            <a:picLocks noChangeAspect="1"/>
          </p:cNvPicPr>
          <p:nvPr/>
        </p:nvPicPr>
        <p:blipFill>
          <a:blip r:embed="rId3" cstate="screen">
            <a:clrChange>
              <a:clrFrom>
                <a:srgbClr val="000000">
                  <a:alpha val="0"/>
                </a:srgbClr>
              </a:clrFrom>
              <a:clrTo>
                <a:srgbClr val="000000">
                  <a:alpha val="0"/>
                </a:srgbClr>
              </a:clrTo>
            </a:clrChange>
            <a:extLst>
              <a:ext uri="{28A0092B-C50C-407E-A947-70E740481C1C}">
                <a14:useLocalDpi xmlns:a14="http://schemas.microsoft.com/office/drawing/2010/main"/>
              </a:ext>
            </a:extLst>
          </a:blip>
          <a:stretch>
            <a:fillRect/>
          </a:stretch>
        </p:blipFill>
        <p:spPr>
          <a:xfrm>
            <a:off x="9032024" y="6494080"/>
            <a:ext cx="1451204" cy="209680"/>
          </a:xfrm>
          <a:prstGeom prst="rect">
            <a:avLst/>
          </a:prstGeom>
        </p:spPr>
      </p:pic>
      <p:sp>
        <p:nvSpPr>
          <p:cNvPr id="8" name="TextBox 7">
            <a:extLst>
              <a:ext uri="{FF2B5EF4-FFF2-40B4-BE49-F238E27FC236}">
                <a16:creationId xmlns:a16="http://schemas.microsoft.com/office/drawing/2014/main" id="{0317AE64-FE84-7F4E-BCAE-B7A34F8B5CAA}"/>
              </a:ext>
            </a:extLst>
          </p:cNvPr>
          <p:cNvSpPr txBox="1"/>
          <p:nvPr/>
        </p:nvSpPr>
        <p:spPr>
          <a:xfrm>
            <a:off x="6267464" y="6494081"/>
            <a:ext cx="2764563" cy="261610"/>
          </a:xfrm>
          <a:prstGeom prst="rect">
            <a:avLst/>
          </a:prstGeom>
          <a:noFill/>
          <a:ln w="3175">
            <a:noFill/>
          </a:ln>
        </p:spPr>
        <p:txBody>
          <a:bodyPr vert="horz" wrap="square" rtlCol="0" anchor="ctr" anchorCtr="0">
            <a:spAutoFit/>
          </a:bodyPr>
          <a:lstStyle/>
          <a:p>
            <a:pPr algn="r" defTabSz="914378">
              <a:defRPr/>
            </a:pPr>
            <a:r>
              <a:rPr lang="en-US" sz="1100" dirty="0">
                <a:solidFill>
                  <a:prstClr val="white"/>
                </a:solidFill>
                <a:latin typeface="Soleil Lt" panose="02000503000000020003" pitchFamily="2" charset="77"/>
              </a:rPr>
              <a:t>CONFIDENTIAL INFORMATION   |</a:t>
            </a:r>
          </a:p>
        </p:txBody>
      </p:sp>
      <p:sp>
        <p:nvSpPr>
          <p:cNvPr id="20" name="Rectangle 19">
            <a:extLst>
              <a:ext uri="{FF2B5EF4-FFF2-40B4-BE49-F238E27FC236}">
                <a16:creationId xmlns:a16="http://schemas.microsoft.com/office/drawing/2014/main" id="{7AA94412-C60F-EA49-91B8-F6EDD3F9F83A}"/>
              </a:ext>
            </a:extLst>
          </p:cNvPr>
          <p:cNvSpPr/>
          <p:nvPr/>
        </p:nvSpPr>
        <p:spPr>
          <a:xfrm>
            <a:off x="6553200" y="0"/>
            <a:ext cx="4114800" cy="6339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r>
              <a:rPr lang="en-US" dirty="0">
                <a:solidFill>
                  <a:prstClr val="white"/>
                </a:solidFill>
                <a:latin typeface="Calibri" panose="020F0502020204030204"/>
              </a:rPr>
              <a:t>≠≠≠</a:t>
            </a:r>
          </a:p>
        </p:txBody>
      </p:sp>
      <p:sp>
        <p:nvSpPr>
          <p:cNvPr id="21" name="TextBox 20">
            <a:extLst>
              <a:ext uri="{FF2B5EF4-FFF2-40B4-BE49-F238E27FC236}">
                <a16:creationId xmlns:a16="http://schemas.microsoft.com/office/drawing/2014/main" id="{E530329C-E1C0-40D0-B28C-0BCFDC417A3D}"/>
              </a:ext>
            </a:extLst>
          </p:cNvPr>
          <p:cNvSpPr txBox="1"/>
          <p:nvPr/>
        </p:nvSpPr>
        <p:spPr>
          <a:xfrm>
            <a:off x="8930164" y="5321672"/>
            <a:ext cx="1574798" cy="246221"/>
          </a:xfrm>
          <a:prstGeom prst="rect">
            <a:avLst/>
          </a:prstGeom>
          <a:solidFill>
            <a:schemeClr val="accent2">
              <a:lumMod val="60000"/>
              <a:lumOff val="40000"/>
              <a:alpha val="46000"/>
            </a:schemeClr>
          </a:solidFill>
        </p:spPr>
        <p:txBody>
          <a:bodyPr wrap="square" rtlCol="0">
            <a:spAutoFit/>
          </a:bodyPr>
          <a:lstStyle/>
          <a:p>
            <a:pPr algn="ctr" defTabSz="457189">
              <a:defRPr/>
            </a:pPr>
            <a:r>
              <a:rPr lang="en-US" sz="1000" spc="300" dirty="0">
                <a:solidFill>
                  <a:prstClr val="black"/>
                </a:solidFill>
                <a:latin typeface="Soleil" panose="00000500000000000000" pitchFamily="50" charset="0"/>
              </a:rPr>
              <a:t>700412</a:t>
            </a:r>
          </a:p>
        </p:txBody>
      </p:sp>
      <p:sp>
        <p:nvSpPr>
          <p:cNvPr id="9" name="TextBox 8">
            <a:extLst>
              <a:ext uri="{FF2B5EF4-FFF2-40B4-BE49-F238E27FC236}">
                <a16:creationId xmlns:a16="http://schemas.microsoft.com/office/drawing/2014/main" id="{A0E71ABE-5E89-40A1-A4D5-25F332A70B66}"/>
              </a:ext>
            </a:extLst>
          </p:cNvPr>
          <p:cNvSpPr txBox="1"/>
          <p:nvPr/>
        </p:nvSpPr>
        <p:spPr>
          <a:xfrm>
            <a:off x="1714374" y="2331728"/>
            <a:ext cx="2324227" cy="646331"/>
          </a:xfrm>
          <a:prstGeom prst="rect">
            <a:avLst/>
          </a:prstGeom>
          <a:noFill/>
        </p:spPr>
        <p:txBody>
          <a:bodyPr wrap="square" rtlCol="0">
            <a:spAutoFit/>
          </a:bodyPr>
          <a:lstStyle/>
          <a:p>
            <a:pPr defTabSz="457200">
              <a:defRPr/>
            </a:pPr>
            <a:r>
              <a:rPr lang="en-US" sz="3600" dirty="0">
                <a:solidFill>
                  <a:prstClr val="black">
                    <a:lumMod val="65000"/>
                    <a:lumOff val="35000"/>
                  </a:prstClr>
                </a:solidFill>
                <a:latin typeface="Albany" pitchFamily="2" charset="77"/>
              </a:rPr>
              <a:t>Benefits</a:t>
            </a:r>
          </a:p>
        </p:txBody>
      </p:sp>
      <p:sp>
        <p:nvSpPr>
          <p:cNvPr id="10" name="TextBox 9">
            <a:extLst>
              <a:ext uri="{FF2B5EF4-FFF2-40B4-BE49-F238E27FC236}">
                <a16:creationId xmlns:a16="http://schemas.microsoft.com/office/drawing/2014/main" id="{77122AAB-A8A3-421F-B10C-3FD33917927A}"/>
              </a:ext>
            </a:extLst>
          </p:cNvPr>
          <p:cNvSpPr txBox="1"/>
          <p:nvPr/>
        </p:nvSpPr>
        <p:spPr>
          <a:xfrm>
            <a:off x="1670878" y="805772"/>
            <a:ext cx="4596681" cy="1046440"/>
          </a:xfrm>
          <a:prstGeom prst="rect">
            <a:avLst/>
          </a:prstGeom>
          <a:noFill/>
        </p:spPr>
        <p:txBody>
          <a:bodyPr wrap="square" rtlCol="0">
            <a:spAutoFit/>
          </a:bodyPr>
          <a:lstStyle/>
          <a:p>
            <a:pPr defTabSz="457200">
              <a:defRPr/>
            </a:pPr>
            <a:r>
              <a:rPr lang="en-US" sz="2000" b="1" dirty="0">
                <a:solidFill>
                  <a:srgbClr val="ED7D31">
                    <a:lumMod val="75000"/>
                  </a:srgbClr>
                </a:solidFill>
                <a:latin typeface="Soleil" panose="02000503030000020004" pitchFamily="2" charset="77"/>
              </a:rPr>
              <a:t>Iced Coffee Sugar Scrub</a:t>
            </a:r>
          </a:p>
          <a:p>
            <a:pPr defTabSz="457200">
              <a:defRPr/>
            </a:pPr>
            <a:r>
              <a:rPr lang="en-US" sz="1400" dirty="0">
                <a:solidFill>
                  <a:srgbClr val="595959"/>
                </a:solidFill>
                <a:latin typeface="Soleil Lt" panose="02000503000000020003" pitchFamily="2" charset="77"/>
              </a:rPr>
              <a:t>Awaken and restore dull skin with Arabica Coffee Seed Oil and Caffeine. Wrap yourself in rich notes of coffee, hazelnut, and chocolate for an indulgent experience </a:t>
            </a:r>
            <a:endParaRPr lang="en-US" sz="1400" dirty="0">
              <a:solidFill>
                <a:srgbClr val="595959"/>
              </a:solidFill>
              <a:latin typeface="Soleil Lt" panose="02000503000000020003" pitchFamily="2" charset="77"/>
              <a:ea typeface="Calibri" panose="020F0502020204030204" pitchFamily="34" charset="0"/>
            </a:endParaRPr>
          </a:p>
        </p:txBody>
      </p:sp>
      <p:sp>
        <p:nvSpPr>
          <p:cNvPr id="11" name="TextBox 10">
            <a:extLst>
              <a:ext uri="{FF2B5EF4-FFF2-40B4-BE49-F238E27FC236}">
                <a16:creationId xmlns:a16="http://schemas.microsoft.com/office/drawing/2014/main" id="{EAC342CE-FCC9-40BF-862D-70A448846FD4}"/>
              </a:ext>
            </a:extLst>
          </p:cNvPr>
          <p:cNvSpPr txBox="1"/>
          <p:nvPr/>
        </p:nvSpPr>
        <p:spPr>
          <a:xfrm>
            <a:off x="1670784" y="2910186"/>
            <a:ext cx="4596867" cy="1569660"/>
          </a:xfrm>
          <a:prstGeom prst="rect">
            <a:avLst/>
          </a:prstGeom>
          <a:noFill/>
        </p:spPr>
        <p:txBody>
          <a:bodyPr wrap="square">
            <a:spAutoFit/>
          </a:bodyPr>
          <a:lstStyle/>
          <a:p>
            <a:pPr defTabSz="457200">
              <a:defRPr/>
            </a:pPr>
            <a:r>
              <a:rPr lang="en-US" sz="1200" b="1" dirty="0">
                <a:solidFill>
                  <a:srgbClr val="ED7D31">
                    <a:lumMod val="75000"/>
                  </a:srgbClr>
                </a:solidFill>
                <a:latin typeface="Soleil" panose="02000503030000020004" pitchFamily="2" charset="77"/>
                <a:ea typeface="Calibri" panose="020F0502020204030204" pitchFamily="34" charset="0"/>
              </a:rPr>
              <a:t>COFFEE ARABICA SEED </a:t>
            </a:r>
            <a:r>
              <a:rPr lang="en-US" sz="1200" b="1" dirty="0">
                <a:solidFill>
                  <a:schemeClr val="accent2">
                    <a:lumMod val="75000"/>
                  </a:schemeClr>
                </a:solidFill>
                <a:latin typeface="Soleil" panose="02000503030000020004" pitchFamily="2" charset="77"/>
                <a:ea typeface="Calibri" panose="020F0502020204030204" pitchFamily="34" charset="0"/>
              </a:rPr>
              <a:t>POWDER</a:t>
            </a:r>
            <a:r>
              <a:rPr lang="en-US" sz="1200" b="1" dirty="0">
                <a:solidFill>
                  <a:srgbClr val="ED7D31">
                    <a:lumMod val="75000"/>
                  </a:srgbClr>
                </a:solidFill>
                <a:latin typeface="Soleil" panose="02000503030000020004" pitchFamily="2" charset="77"/>
                <a:ea typeface="Calibri" panose="020F0502020204030204" pitchFamily="34" charset="0"/>
              </a:rPr>
              <a:t> </a:t>
            </a:r>
            <a:r>
              <a:rPr lang="en-US" sz="1200" dirty="0">
                <a:solidFill>
                  <a:srgbClr val="595959"/>
                </a:solidFill>
                <a:latin typeface="Soleil Lt" panose="02000503000000020003" pitchFamily="2" charset="77"/>
                <a:ea typeface="Calibri" panose="020F0502020204030204" pitchFamily="34" charset="0"/>
              </a:rPr>
              <a:t>restores dull skin and promotes skin moisture retention for a glow that lasts all day.</a:t>
            </a:r>
          </a:p>
          <a:p>
            <a:pPr defTabSz="457200">
              <a:defRPr/>
            </a:pPr>
            <a:endParaRPr lang="en-US" sz="1200" dirty="0">
              <a:solidFill>
                <a:prstClr val="black">
                  <a:lumMod val="65000"/>
                  <a:lumOff val="35000"/>
                </a:prstClr>
              </a:solidFill>
              <a:latin typeface="Soleil Lt" panose="02000503000000020003" pitchFamily="2" charset="77"/>
              <a:ea typeface="Calibri" panose="020F0502020204030204" pitchFamily="34" charset="0"/>
            </a:endParaRPr>
          </a:p>
          <a:p>
            <a:pPr defTabSz="457200">
              <a:defRPr/>
            </a:pPr>
            <a:r>
              <a:rPr lang="en-US" sz="1200" b="1" dirty="0">
                <a:solidFill>
                  <a:srgbClr val="ED7D31">
                    <a:lumMod val="75000"/>
                  </a:srgbClr>
                </a:solidFill>
                <a:latin typeface="Soleil" panose="02000503030000020004" pitchFamily="2" charset="77"/>
                <a:ea typeface="Calibri" panose="020F0502020204030204" pitchFamily="34" charset="0"/>
              </a:rPr>
              <a:t>CAFFEINE</a:t>
            </a:r>
            <a:r>
              <a:rPr lang="en-US" sz="1200" b="1" dirty="0">
                <a:solidFill>
                  <a:srgbClr val="FF0000"/>
                </a:solidFill>
                <a:latin typeface="Soleil" panose="02000503030000020004" pitchFamily="2" charset="77"/>
                <a:ea typeface="Calibri" panose="020F0502020204030204" pitchFamily="34" charset="0"/>
              </a:rPr>
              <a:t> </a:t>
            </a:r>
            <a:r>
              <a:rPr lang="en-US" sz="1200" dirty="0">
                <a:solidFill>
                  <a:srgbClr val="595959"/>
                </a:solidFill>
                <a:latin typeface="Soleil Lt" panose="02000503000000020003" pitchFamily="2" charset="77"/>
                <a:ea typeface="Calibri" panose="020F0502020204030204" pitchFamily="34" charset="0"/>
              </a:rPr>
              <a:t>helps reduce skin inflammation and is known to firm and tighten skin. </a:t>
            </a:r>
          </a:p>
          <a:p>
            <a:pPr defTabSz="457200">
              <a:defRPr/>
            </a:pPr>
            <a:endParaRPr lang="en-US" sz="1200" dirty="0">
              <a:solidFill>
                <a:prstClr val="black">
                  <a:lumMod val="95000"/>
                  <a:lumOff val="5000"/>
                </a:prstClr>
              </a:solidFill>
              <a:latin typeface="Soleil Lt" panose="02000503000000020003" pitchFamily="2" charset="77"/>
              <a:ea typeface="Calibri" panose="020F0502020204030204" pitchFamily="34" charset="0"/>
            </a:endParaRPr>
          </a:p>
          <a:p>
            <a:pPr defTabSz="457200">
              <a:defRPr/>
            </a:pPr>
            <a:r>
              <a:rPr lang="en-US" sz="1200" b="1" dirty="0">
                <a:solidFill>
                  <a:srgbClr val="ED7D31">
                    <a:lumMod val="75000"/>
                  </a:srgbClr>
                </a:solidFill>
                <a:latin typeface="Soleil" panose="00000500000000000000" pitchFamily="50" charset="0"/>
                <a:ea typeface="Calibri" panose="020F0502020204030204" pitchFamily="34" charset="0"/>
              </a:rPr>
              <a:t>SHEA BUTTER </a:t>
            </a:r>
            <a:r>
              <a:rPr lang="en-US" sz="1200" dirty="0">
                <a:solidFill>
                  <a:prstClr val="black">
                    <a:lumMod val="65000"/>
                    <a:lumOff val="35000"/>
                  </a:prstClr>
                </a:solidFill>
                <a:latin typeface="Soleil Lt" panose="02000503000000020003" pitchFamily="2" charset="77"/>
              </a:rPr>
              <a:t>is known to deeply moisturize, nourish and soften skin while helping to promote elasticity.</a:t>
            </a:r>
          </a:p>
        </p:txBody>
      </p:sp>
      <p:sp>
        <p:nvSpPr>
          <p:cNvPr id="12" name="Rectangle 11">
            <a:extLst>
              <a:ext uri="{FF2B5EF4-FFF2-40B4-BE49-F238E27FC236}">
                <a16:creationId xmlns:a16="http://schemas.microsoft.com/office/drawing/2014/main" id="{9DAD19F1-20D3-4620-8DFD-CB2D05AF8239}"/>
              </a:ext>
            </a:extLst>
          </p:cNvPr>
          <p:cNvSpPr/>
          <p:nvPr/>
        </p:nvSpPr>
        <p:spPr>
          <a:xfrm>
            <a:off x="1703723" y="4875572"/>
            <a:ext cx="4530419" cy="1246447"/>
          </a:xfrm>
          <a:prstGeom prst="rect">
            <a:avLst/>
          </a:prstGeom>
          <a:solidFill>
            <a:srgbClr val="FBF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Calibri" panose="020F0502020204030204"/>
            </a:endParaRPr>
          </a:p>
        </p:txBody>
      </p:sp>
      <p:sp>
        <p:nvSpPr>
          <p:cNvPr id="13" name="TextBox 12">
            <a:extLst>
              <a:ext uri="{FF2B5EF4-FFF2-40B4-BE49-F238E27FC236}">
                <a16:creationId xmlns:a16="http://schemas.microsoft.com/office/drawing/2014/main" id="{FAFC8424-68E6-45E5-97E4-BF0AEE67484D}"/>
              </a:ext>
            </a:extLst>
          </p:cNvPr>
          <p:cNvSpPr txBox="1"/>
          <p:nvPr/>
        </p:nvSpPr>
        <p:spPr>
          <a:xfrm>
            <a:off x="1726695" y="4877581"/>
            <a:ext cx="2311906" cy="461665"/>
          </a:xfrm>
          <a:prstGeom prst="rect">
            <a:avLst/>
          </a:prstGeom>
          <a:noFill/>
        </p:spPr>
        <p:txBody>
          <a:bodyPr wrap="square">
            <a:spAutoFit/>
          </a:bodyPr>
          <a:lstStyle/>
          <a:p>
            <a:pPr defTabSz="457200">
              <a:defRPr/>
            </a:pPr>
            <a:r>
              <a:rPr lang="en-US" sz="2400" dirty="0">
                <a:solidFill>
                  <a:prstClr val="black">
                    <a:lumMod val="65000"/>
                    <a:lumOff val="35000"/>
                  </a:prstClr>
                </a:solidFill>
                <a:latin typeface="Albany" pitchFamily="2" charset="77"/>
              </a:rPr>
              <a:t>Scent Profile </a:t>
            </a:r>
          </a:p>
        </p:txBody>
      </p:sp>
      <p:sp>
        <p:nvSpPr>
          <p:cNvPr id="14" name="TextBox 13">
            <a:extLst>
              <a:ext uri="{FF2B5EF4-FFF2-40B4-BE49-F238E27FC236}">
                <a16:creationId xmlns:a16="http://schemas.microsoft.com/office/drawing/2014/main" id="{08AC1DCE-A3CA-4C5E-9963-262E13BCD7D3}"/>
              </a:ext>
            </a:extLst>
          </p:cNvPr>
          <p:cNvSpPr txBox="1"/>
          <p:nvPr/>
        </p:nvSpPr>
        <p:spPr>
          <a:xfrm>
            <a:off x="1772079" y="5415002"/>
            <a:ext cx="1270276" cy="600164"/>
          </a:xfrm>
          <a:prstGeom prst="rect">
            <a:avLst/>
          </a:prstGeom>
          <a:noFill/>
        </p:spPr>
        <p:txBody>
          <a:bodyPr wrap="square">
            <a:spAutoFit/>
          </a:bodyPr>
          <a:lstStyle/>
          <a:p>
            <a:pPr defTabSz="457200">
              <a:defRPr/>
            </a:pPr>
            <a:r>
              <a:rPr lang="en-US" sz="1100" b="1" dirty="0">
                <a:solidFill>
                  <a:srgbClr val="595959"/>
                </a:solidFill>
                <a:latin typeface="Soleil" panose="02000503030000020004" pitchFamily="2" charset="77"/>
              </a:rPr>
              <a:t>TOP: </a:t>
            </a:r>
          </a:p>
          <a:p>
            <a:pPr defTabSz="457200">
              <a:defRPr/>
            </a:pPr>
            <a:r>
              <a:rPr lang="en-US" sz="1100" dirty="0">
                <a:solidFill>
                  <a:srgbClr val="595959"/>
                </a:solidFill>
                <a:latin typeface="Soleil Lt" panose="02000503000000020003" pitchFamily="2" charset="77"/>
              </a:rPr>
              <a:t>Coffee,</a:t>
            </a:r>
          </a:p>
          <a:p>
            <a:pPr defTabSz="457200">
              <a:defRPr/>
            </a:pPr>
            <a:r>
              <a:rPr lang="en-US" sz="1100" dirty="0">
                <a:solidFill>
                  <a:srgbClr val="595959"/>
                </a:solidFill>
                <a:latin typeface="Soleil Lt" panose="02000503000000020003" pitchFamily="2" charset="77"/>
              </a:rPr>
              <a:t>Maple</a:t>
            </a:r>
          </a:p>
        </p:txBody>
      </p:sp>
      <p:cxnSp>
        <p:nvCxnSpPr>
          <p:cNvPr id="15" name="Straight Connector 14">
            <a:extLst>
              <a:ext uri="{FF2B5EF4-FFF2-40B4-BE49-F238E27FC236}">
                <a16:creationId xmlns:a16="http://schemas.microsoft.com/office/drawing/2014/main" id="{4D5DABA1-CB3F-438D-87FD-87CDEAAF8C20}"/>
              </a:ext>
            </a:extLst>
          </p:cNvPr>
          <p:cNvCxnSpPr/>
          <p:nvPr/>
        </p:nvCxnSpPr>
        <p:spPr>
          <a:xfrm>
            <a:off x="4784606" y="5406474"/>
            <a:ext cx="0" cy="64633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4E5C6A7-BF92-44B0-8975-AE92B2308483}"/>
              </a:ext>
            </a:extLst>
          </p:cNvPr>
          <p:cNvCxnSpPr/>
          <p:nvPr/>
        </p:nvCxnSpPr>
        <p:spPr>
          <a:xfrm>
            <a:off x="3129016" y="5389956"/>
            <a:ext cx="0" cy="64633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35B9EAE3-9FD3-4F8C-A5CC-7C83BD6FFC1B}"/>
              </a:ext>
            </a:extLst>
          </p:cNvPr>
          <p:cNvSpPr txBox="1"/>
          <p:nvPr/>
        </p:nvSpPr>
        <p:spPr>
          <a:xfrm>
            <a:off x="3252614" y="5389955"/>
            <a:ext cx="1571973" cy="600164"/>
          </a:xfrm>
          <a:prstGeom prst="rect">
            <a:avLst/>
          </a:prstGeom>
          <a:noFill/>
        </p:spPr>
        <p:txBody>
          <a:bodyPr wrap="square">
            <a:spAutoFit/>
          </a:bodyPr>
          <a:lstStyle/>
          <a:p>
            <a:pPr defTabSz="457200">
              <a:defRPr/>
            </a:pPr>
            <a:r>
              <a:rPr lang="en-US" sz="1100" b="1" dirty="0">
                <a:solidFill>
                  <a:srgbClr val="595959"/>
                </a:solidFill>
                <a:latin typeface="Soleil" panose="02000503030000020004" pitchFamily="2" charset="77"/>
              </a:rPr>
              <a:t>MIDDLE: </a:t>
            </a:r>
          </a:p>
          <a:p>
            <a:pPr defTabSz="457200">
              <a:defRPr/>
            </a:pPr>
            <a:r>
              <a:rPr lang="en-US" sz="1100" dirty="0">
                <a:solidFill>
                  <a:srgbClr val="595959"/>
                </a:solidFill>
                <a:latin typeface="Soleil Lt" panose="02000503000000020003" pitchFamily="2" charset="77"/>
              </a:rPr>
              <a:t>Hazelnut,</a:t>
            </a:r>
          </a:p>
          <a:p>
            <a:pPr defTabSz="457200">
              <a:defRPr/>
            </a:pPr>
            <a:r>
              <a:rPr lang="en-US" sz="1100" dirty="0">
                <a:solidFill>
                  <a:srgbClr val="595959"/>
                </a:solidFill>
                <a:latin typeface="Soleil Lt" panose="02000503000000020003" pitchFamily="2" charset="77"/>
              </a:rPr>
              <a:t>Creamy Marshmallow</a:t>
            </a:r>
          </a:p>
        </p:txBody>
      </p:sp>
      <p:sp>
        <p:nvSpPr>
          <p:cNvPr id="18" name="TextBox 17">
            <a:extLst>
              <a:ext uri="{FF2B5EF4-FFF2-40B4-BE49-F238E27FC236}">
                <a16:creationId xmlns:a16="http://schemas.microsoft.com/office/drawing/2014/main" id="{4B2B751B-B883-47CC-9C26-C11396F728F2}"/>
              </a:ext>
            </a:extLst>
          </p:cNvPr>
          <p:cNvSpPr txBox="1"/>
          <p:nvPr/>
        </p:nvSpPr>
        <p:spPr>
          <a:xfrm>
            <a:off x="4903766" y="5376533"/>
            <a:ext cx="1338315" cy="600164"/>
          </a:xfrm>
          <a:prstGeom prst="rect">
            <a:avLst/>
          </a:prstGeom>
          <a:noFill/>
        </p:spPr>
        <p:txBody>
          <a:bodyPr wrap="square">
            <a:spAutoFit/>
          </a:bodyPr>
          <a:lstStyle/>
          <a:p>
            <a:pPr defTabSz="457200">
              <a:defRPr/>
            </a:pPr>
            <a:r>
              <a:rPr lang="en-US" sz="1100" b="1" dirty="0">
                <a:solidFill>
                  <a:srgbClr val="595959"/>
                </a:solidFill>
                <a:latin typeface="Soleil" panose="02000503030000020004" pitchFamily="2" charset="77"/>
              </a:rPr>
              <a:t>BOTTOM: </a:t>
            </a:r>
          </a:p>
          <a:p>
            <a:pPr defTabSz="457200">
              <a:defRPr/>
            </a:pPr>
            <a:r>
              <a:rPr lang="en-US" sz="1100" dirty="0">
                <a:solidFill>
                  <a:srgbClr val="595959"/>
                </a:solidFill>
                <a:latin typeface="Soleil Lt" panose="02000503000000020003" pitchFamily="2" charset="77"/>
              </a:rPr>
              <a:t>Chocolate,</a:t>
            </a:r>
          </a:p>
          <a:p>
            <a:pPr defTabSz="457200">
              <a:defRPr/>
            </a:pPr>
            <a:r>
              <a:rPr lang="en-US" sz="1100" dirty="0">
                <a:solidFill>
                  <a:srgbClr val="595959"/>
                </a:solidFill>
                <a:latin typeface="Soleil Lt" panose="02000503000000020003" pitchFamily="2" charset="77"/>
              </a:rPr>
              <a:t>Vanilla </a:t>
            </a:r>
          </a:p>
        </p:txBody>
      </p:sp>
      <p:pic>
        <p:nvPicPr>
          <p:cNvPr id="1026" name="Picture 2" descr="Barcode">
            <a:extLst>
              <a:ext uri="{FF2B5EF4-FFF2-40B4-BE49-F238E27FC236}">
                <a16:creationId xmlns:a16="http://schemas.microsoft.com/office/drawing/2014/main" id="{D01B9565-193E-4780-9443-EE79B4FD8D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30164" y="5609786"/>
            <a:ext cx="1599074" cy="70755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descr="Chart&#10;&#10;Description automatically generated with low confidence">
            <a:extLst>
              <a:ext uri="{FF2B5EF4-FFF2-40B4-BE49-F238E27FC236}">
                <a16:creationId xmlns:a16="http://schemas.microsoft.com/office/drawing/2014/main" id="{C07C8625-C228-4252-BD28-A34743B5576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96651" y="114079"/>
            <a:ext cx="2827899" cy="5083598"/>
          </a:xfrm>
          <a:prstGeom prst="rect">
            <a:avLst/>
          </a:prstGeom>
        </p:spPr>
      </p:pic>
    </p:spTree>
    <p:extLst>
      <p:ext uri="{BB962C8B-B14F-4D97-AF65-F5344CB8AC3E}">
        <p14:creationId xmlns:p14="http://schemas.microsoft.com/office/powerpoint/2010/main" val="11260981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2F652-86A3-E542-B7DD-03F40B0A22FF}"/>
              </a:ext>
            </a:extLst>
          </p:cNvPr>
          <p:cNvSpPr>
            <a:spLocks noGrp="1"/>
          </p:cNvSpPr>
          <p:nvPr>
            <p:ph type="title"/>
          </p:nvPr>
        </p:nvSpPr>
        <p:spPr>
          <a:xfrm>
            <a:off x="1524000" y="6339840"/>
            <a:ext cx="9144000" cy="518160"/>
          </a:xfrm>
          <a:solidFill>
            <a:schemeClr val="accent2">
              <a:lumMod val="75000"/>
            </a:schemeClr>
          </a:solidFill>
        </p:spPr>
        <p:txBody>
          <a:bodyPr anchor="ctr" anchorCtr="0">
            <a:normAutofit/>
          </a:bodyPr>
          <a:lstStyle/>
          <a:p>
            <a:r>
              <a:rPr lang="en-US" sz="2200" dirty="0">
                <a:solidFill>
                  <a:schemeClr val="bg1"/>
                </a:solidFill>
              </a:rPr>
              <a:t>Whipped Butter: Fall Fragrance</a:t>
            </a:r>
          </a:p>
        </p:txBody>
      </p:sp>
      <p:pic>
        <p:nvPicPr>
          <p:cNvPr id="7" name="Picture 6">
            <a:extLst>
              <a:ext uri="{FF2B5EF4-FFF2-40B4-BE49-F238E27FC236}">
                <a16:creationId xmlns:a16="http://schemas.microsoft.com/office/drawing/2014/main" id="{14068FE3-C948-3145-8455-B4462F745BCA}"/>
              </a:ext>
            </a:extLst>
          </p:cNvPr>
          <p:cNvPicPr>
            <a:picLocks noChangeAspect="1"/>
          </p:cNvPicPr>
          <p:nvPr/>
        </p:nvPicPr>
        <p:blipFill>
          <a:blip r:embed="rId3" cstate="screen">
            <a:clrChange>
              <a:clrFrom>
                <a:srgbClr val="000000">
                  <a:alpha val="0"/>
                </a:srgbClr>
              </a:clrFrom>
              <a:clrTo>
                <a:srgbClr val="000000">
                  <a:alpha val="0"/>
                </a:srgbClr>
              </a:clrTo>
            </a:clrChange>
            <a:extLst>
              <a:ext uri="{28A0092B-C50C-407E-A947-70E740481C1C}">
                <a14:useLocalDpi xmlns:a14="http://schemas.microsoft.com/office/drawing/2010/main"/>
              </a:ext>
            </a:extLst>
          </a:blip>
          <a:stretch>
            <a:fillRect/>
          </a:stretch>
        </p:blipFill>
        <p:spPr>
          <a:xfrm>
            <a:off x="9032024" y="6494080"/>
            <a:ext cx="1451204" cy="209680"/>
          </a:xfrm>
          <a:prstGeom prst="rect">
            <a:avLst/>
          </a:prstGeom>
        </p:spPr>
      </p:pic>
      <p:sp>
        <p:nvSpPr>
          <p:cNvPr id="8" name="TextBox 7">
            <a:extLst>
              <a:ext uri="{FF2B5EF4-FFF2-40B4-BE49-F238E27FC236}">
                <a16:creationId xmlns:a16="http://schemas.microsoft.com/office/drawing/2014/main" id="{0317AE64-FE84-7F4E-BCAE-B7A34F8B5CAA}"/>
              </a:ext>
            </a:extLst>
          </p:cNvPr>
          <p:cNvSpPr txBox="1"/>
          <p:nvPr/>
        </p:nvSpPr>
        <p:spPr>
          <a:xfrm>
            <a:off x="6267464" y="6494081"/>
            <a:ext cx="2764563" cy="261610"/>
          </a:xfrm>
          <a:prstGeom prst="rect">
            <a:avLst/>
          </a:prstGeom>
          <a:noFill/>
          <a:ln w="3175">
            <a:noFill/>
          </a:ln>
        </p:spPr>
        <p:txBody>
          <a:bodyPr vert="horz" wrap="square" rtlCol="0" anchor="ctr" anchorCtr="0">
            <a:spAutoFit/>
          </a:bodyPr>
          <a:lstStyle/>
          <a:p>
            <a:pPr algn="r" defTabSz="914378">
              <a:defRPr/>
            </a:pPr>
            <a:r>
              <a:rPr lang="en-US" sz="1100" dirty="0">
                <a:solidFill>
                  <a:prstClr val="white"/>
                </a:solidFill>
                <a:latin typeface="Soleil Lt" panose="02000503000000020003" pitchFamily="2" charset="77"/>
              </a:rPr>
              <a:t>CONFIDENTIAL INFORMATION   |</a:t>
            </a:r>
          </a:p>
        </p:txBody>
      </p:sp>
      <p:sp>
        <p:nvSpPr>
          <p:cNvPr id="20" name="Rectangle 19">
            <a:extLst>
              <a:ext uri="{FF2B5EF4-FFF2-40B4-BE49-F238E27FC236}">
                <a16:creationId xmlns:a16="http://schemas.microsoft.com/office/drawing/2014/main" id="{7AA94412-C60F-EA49-91B8-F6EDD3F9F83A}"/>
              </a:ext>
            </a:extLst>
          </p:cNvPr>
          <p:cNvSpPr/>
          <p:nvPr/>
        </p:nvSpPr>
        <p:spPr>
          <a:xfrm>
            <a:off x="6553200" y="0"/>
            <a:ext cx="4114800" cy="6339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r>
              <a:rPr lang="en-US" dirty="0">
                <a:solidFill>
                  <a:prstClr val="white"/>
                </a:solidFill>
                <a:latin typeface="Calibri" panose="020F0502020204030204"/>
              </a:rPr>
              <a:t>≠≠≠</a:t>
            </a:r>
          </a:p>
        </p:txBody>
      </p:sp>
      <p:sp>
        <p:nvSpPr>
          <p:cNvPr id="21" name="TextBox 20">
            <a:extLst>
              <a:ext uri="{FF2B5EF4-FFF2-40B4-BE49-F238E27FC236}">
                <a16:creationId xmlns:a16="http://schemas.microsoft.com/office/drawing/2014/main" id="{E530329C-E1C0-40D0-B28C-0BCFDC417A3D}"/>
              </a:ext>
            </a:extLst>
          </p:cNvPr>
          <p:cNvSpPr txBox="1"/>
          <p:nvPr/>
        </p:nvSpPr>
        <p:spPr>
          <a:xfrm>
            <a:off x="8970226" y="5379446"/>
            <a:ext cx="1574798" cy="246221"/>
          </a:xfrm>
          <a:prstGeom prst="rect">
            <a:avLst/>
          </a:prstGeom>
          <a:solidFill>
            <a:schemeClr val="accent2">
              <a:lumMod val="60000"/>
              <a:lumOff val="40000"/>
              <a:alpha val="46000"/>
            </a:schemeClr>
          </a:solidFill>
        </p:spPr>
        <p:txBody>
          <a:bodyPr wrap="square" rtlCol="0">
            <a:spAutoFit/>
          </a:bodyPr>
          <a:lstStyle/>
          <a:p>
            <a:pPr algn="ctr" defTabSz="457189">
              <a:defRPr/>
            </a:pPr>
            <a:r>
              <a:rPr lang="en-US" sz="1000" spc="300">
                <a:solidFill>
                  <a:prstClr val="black"/>
                </a:solidFill>
                <a:latin typeface="Soleil" panose="00000500000000000000" pitchFamily="50" charset="0"/>
              </a:rPr>
              <a:t>701522</a:t>
            </a:r>
            <a:endParaRPr lang="en-US" sz="1000" spc="300" dirty="0">
              <a:solidFill>
                <a:prstClr val="black"/>
              </a:solidFill>
              <a:latin typeface="Soleil" panose="00000500000000000000" pitchFamily="50" charset="0"/>
            </a:endParaRPr>
          </a:p>
        </p:txBody>
      </p:sp>
      <p:sp>
        <p:nvSpPr>
          <p:cNvPr id="9" name="TextBox 8">
            <a:extLst>
              <a:ext uri="{FF2B5EF4-FFF2-40B4-BE49-F238E27FC236}">
                <a16:creationId xmlns:a16="http://schemas.microsoft.com/office/drawing/2014/main" id="{6D30E301-E84D-455C-B3D4-A80C04C0A43A}"/>
              </a:ext>
            </a:extLst>
          </p:cNvPr>
          <p:cNvSpPr txBox="1"/>
          <p:nvPr/>
        </p:nvSpPr>
        <p:spPr>
          <a:xfrm>
            <a:off x="1635303" y="2342777"/>
            <a:ext cx="2324227" cy="646331"/>
          </a:xfrm>
          <a:prstGeom prst="rect">
            <a:avLst/>
          </a:prstGeom>
          <a:noFill/>
        </p:spPr>
        <p:txBody>
          <a:bodyPr wrap="square" rtlCol="0">
            <a:spAutoFit/>
          </a:bodyPr>
          <a:lstStyle/>
          <a:p>
            <a:pPr defTabSz="457200">
              <a:defRPr/>
            </a:pPr>
            <a:r>
              <a:rPr lang="en-US" sz="3600" dirty="0">
                <a:solidFill>
                  <a:prstClr val="black">
                    <a:lumMod val="65000"/>
                    <a:lumOff val="35000"/>
                  </a:prstClr>
                </a:solidFill>
                <a:latin typeface="Albany" pitchFamily="2" charset="77"/>
              </a:rPr>
              <a:t>Benefits</a:t>
            </a:r>
          </a:p>
        </p:txBody>
      </p:sp>
      <p:sp>
        <p:nvSpPr>
          <p:cNvPr id="10" name="Rectangle 9">
            <a:extLst>
              <a:ext uri="{FF2B5EF4-FFF2-40B4-BE49-F238E27FC236}">
                <a16:creationId xmlns:a16="http://schemas.microsoft.com/office/drawing/2014/main" id="{F114A07B-F87C-4363-A959-27F6D82803D2}"/>
              </a:ext>
            </a:extLst>
          </p:cNvPr>
          <p:cNvSpPr/>
          <p:nvPr/>
        </p:nvSpPr>
        <p:spPr>
          <a:xfrm>
            <a:off x="1773392" y="4880760"/>
            <a:ext cx="4530419" cy="1246447"/>
          </a:xfrm>
          <a:prstGeom prst="rect">
            <a:avLst/>
          </a:prstGeom>
          <a:solidFill>
            <a:srgbClr val="FBF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Calibri" panose="020F0502020204030204"/>
            </a:endParaRPr>
          </a:p>
        </p:txBody>
      </p:sp>
      <p:sp>
        <p:nvSpPr>
          <p:cNvPr id="11" name="TextBox 10">
            <a:extLst>
              <a:ext uri="{FF2B5EF4-FFF2-40B4-BE49-F238E27FC236}">
                <a16:creationId xmlns:a16="http://schemas.microsoft.com/office/drawing/2014/main" id="{AF28EDE7-48F6-4EA5-B5B8-9721DCB8E99A}"/>
              </a:ext>
            </a:extLst>
          </p:cNvPr>
          <p:cNvSpPr txBox="1"/>
          <p:nvPr/>
        </p:nvSpPr>
        <p:spPr>
          <a:xfrm>
            <a:off x="1773392" y="4835907"/>
            <a:ext cx="2344013" cy="461665"/>
          </a:xfrm>
          <a:prstGeom prst="rect">
            <a:avLst/>
          </a:prstGeom>
          <a:noFill/>
        </p:spPr>
        <p:txBody>
          <a:bodyPr wrap="square">
            <a:spAutoFit/>
          </a:bodyPr>
          <a:lstStyle/>
          <a:p>
            <a:pPr defTabSz="457200">
              <a:defRPr/>
            </a:pPr>
            <a:r>
              <a:rPr lang="en-US" sz="2400" dirty="0">
                <a:solidFill>
                  <a:prstClr val="black">
                    <a:lumMod val="65000"/>
                    <a:lumOff val="35000"/>
                  </a:prstClr>
                </a:solidFill>
                <a:latin typeface="Albany" pitchFamily="2" charset="77"/>
              </a:rPr>
              <a:t>Scent Profile </a:t>
            </a:r>
          </a:p>
        </p:txBody>
      </p:sp>
      <p:sp>
        <p:nvSpPr>
          <p:cNvPr id="12" name="TextBox 11">
            <a:extLst>
              <a:ext uri="{FF2B5EF4-FFF2-40B4-BE49-F238E27FC236}">
                <a16:creationId xmlns:a16="http://schemas.microsoft.com/office/drawing/2014/main" id="{3775A194-DFBC-4C28-A5ED-19C56FC39A9E}"/>
              </a:ext>
            </a:extLst>
          </p:cNvPr>
          <p:cNvSpPr txBox="1"/>
          <p:nvPr/>
        </p:nvSpPr>
        <p:spPr>
          <a:xfrm>
            <a:off x="1816910" y="5269185"/>
            <a:ext cx="1530459" cy="430887"/>
          </a:xfrm>
          <a:prstGeom prst="rect">
            <a:avLst/>
          </a:prstGeom>
          <a:noFill/>
        </p:spPr>
        <p:txBody>
          <a:bodyPr wrap="square">
            <a:spAutoFit/>
          </a:bodyPr>
          <a:lstStyle/>
          <a:p>
            <a:pPr defTabSz="457200">
              <a:defRPr/>
            </a:pPr>
            <a:r>
              <a:rPr lang="en-US" sz="1100" b="1" dirty="0">
                <a:solidFill>
                  <a:prstClr val="black">
                    <a:lumMod val="65000"/>
                    <a:lumOff val="35000"/>
                  </a:prstClr>
                </a:solidFill>
                <a:latin typeface="Soleil" panose="02000503030000020004" pitchFamily="2" charset="77"/>
              </a:rPr>
              <a:t>TOP: </a:t>
            </a:r>
          </a:p>
          <a:p>
            <a:pPr defTabSz="457200">
              <a:defRPr/>
            </a:pPr>
            <a:r>
              <a:rPr lang="en-US" sz="1100" dirty="0">
                <a:solidFill>
                  <a:srgbClr val="323B4A"/>
                </a:solidFill>
                <a:latin typeface="Inter"/>
              </a:rPr>
              <a:t>Almond Butter, Honey</a:t>
            </a:r>
            <a:endParaRPr lang="en-US" sz="1100" dirty="0">
              <a:solidFill>
                <a:prstClr val="black">
                  <a:lumMod val="65000"/>
                  <a:lumOff val="35000"/>
                </a:prstClr>
              </a:solidFill>
              <a:latin typeface="Soleil Lt" panose="02000503000000020003" pitchFamily="2" charset="77"/>
            </a:endParaRPr>
          </a:p>
        </p:txBody>
      </p:sp>
      <p:cxnSp>
        <p:nvCxnSpPr>
          <p:cNvPr id="13" name="Straight Connector 12">
            <a:extLst>
              <a:ext uri="{FF2B5EF4-FFF2-40B4-BE49-F238E27FC236}">
                <a16:creationId xmlns:a16="http://schemas.microsoft.com/office/drawing/2014/main" id="{9620E607-E638-48AF-A932-096C07AA78AC}"/>
              </a:ext>
            </a:extLst>
          </p:cNvPr>
          <p:cNvCxnSpPr/>
          <p:nvPr/>
        </p:nvCxnSpPr>
        <p:spPr>
          <a:xfrm>
            <a:off x="3338673" y="5273808"/>
            <a:ext cx="0" cy="64633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302BE48-D320-4014-A6D4-67C42143C94A}"/>
              </a:ext>
            </a:extLst>
          </p:cNvPr>
          <p:cNvCxnSpPr/>
          <p:nvPr/>
        </p:nvCxnSpPr>
        <p:spPr>
          <a:xfrm>
            <a:off x="4490711" y="5273807"/>
            <a:ext cx="0" cy="64633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24A0C2B2-BF9E-472B-ADBA-D91174A24C0B}"/>
              </a:ext>
            </a:extLst>
          </p:cNvPr>
          <p:cNvSpPr txBox="1"/>
          <p:nvPr/>
        </p:nvSpPr>
        <p:spPr>
          <a:xfrm>
            <a:off x="1594961" y="730794"/>
            <a:ext cx="4729137" cy="1261884"/>
          </a:xfrm>
          <a:prstGeom prst="rect">
            <a:avLst/>
          </a:prstGeom>
          <a:noFill/>
        </p:spPr>
        <p:txBody>
          <a:bodyPr wrap="square" rtlCol="0">
            <a:spAutoFit/>
          </a:bodyPr>
          <a:lstStyle/>
          <a:p>
            <a:pPr defTabSz="457200">
              <a:defRPr/>
            </a:pPr>
            <a:r>
              <a:rPr lang="en-US" sz="2000" b="1" dirty="0">
                <a:solidFill>
                  <a:srgbClr val="ED7D31">
                    <a:lumMod val="75000"/>
                  </a:srgbClr>
                </a:solidFill>
                <a:latin typeface="Soleil" panose="02000503030000020004" pitchFamily="2" charset="77"/>
              </a:rPr>
              <a:t>Sweet Cream Whipped Butter</a:t>
            </a:r>
          </a:p>
          <a:p>
            <a:pPr defTabSz="457200">
              <a:defRPr/>
            </a:pPr>
            <a:r>
              <a:rPr lang="en-US" sz="1400" dirty="0">
                <a:solidFill>
                  <a:srgbClr val="A5A5A5">
                    <a:lumMod val="50000"/>
                  </a:srgbClr>
                </a:solidFill>
                <a:latin typeface="Soleil Lt" panose="02000503000000020003" pitchFamily="2" charset="77"/>
              </a:rPr>
              <a:t>Envelop skin in creamy comfort with notes of honey, coconut cream and marshmallow. Formulated with vanilla fruit and colloidal oat to protect and moisturize your skin barrier, your skin will thank you for this cozy, cushiony whipped butter. </a:t>
            </a:r>
          </a:p>
        </p:txBody>
      </p:sp>
      <p:sp>
        <p:nvSpPr>
          <p:cNvPr id="16" name="TextBox 15">
            <a:extLst>
              <a:ext uri="{FF2B5EF4-FFF2-40B4-BE49-F238E27FC236}">
                <a16:creationId xmlns:a16="http://schemas.microsoft.com/office/drawing/2014/main" id="{01CD5CB8-6E5D-4ECB-808A-AD895A3DC485}"/>
              </a:ext>
            </a:extLst>
          </p:cNvPr>
          <p:cNvSpPr txBox="1"/>
          <p:nvPr/>
        </p:nvSpPr>
        <p:spPr>
          <a:xfrm>
            <a:off x="1635119" y="2833760"/>
            <a:ext cx="4596867" cy="1569660"/>
          </a:xfrm>
          <a:prstGeom prst="rect">
            <a:avLst/>
          </a:prstGeom>
          <a:noFill/>
        </p:spPr>
        <p:txBody>
          <a:bodyPr wrap="square">
            <a:spAutoFit/>
          </a:bodyPr>
          <a:lstStyle/>
          <a:p>
            <a:pPr defTabSz="457200">
              <a:defRPr/>
            </a:pPr>
            <a:r>
              <a:rPr lang="en-US" sz="1200" b="1" dirty="0">
                <a:solidFill>
                  <a:srgbClr val="ED7D31">
                    <a:lumMod val="75000"/>
                  </a:srgbClr>
                </a:solidFill>
                <a:latin typeface="Soleil" panose="02000503030000020004" pitchFamily="2" charset="77"/>
                <a:ea typeface="Calibri" panose="020F0502020204030204" pitchFamily="34" charset="0"/>
              </a:rPr>
              <a:t>VANILLA FRUIT </a:t>
            </a:r>
            <a:r>
              <a:rPr lang="en-US" sz="1200" dirty="0">
                <a:solidFill>
                  <a:prstClr val="black">
                    <a:lumMod val="65000"/>
                    <a:lumOff val="35000"/>
                  </a:prstClr>
                </a:solidFill>
                <a:latin typeface="Soleil Lt" panose="02000503000000020003" pitchFamily="2" charset="77"/>
                <a:ea typeface="Calibri" panose="020F0502020204030204" pitchFamily="34" charset="0"/>
              </a:rPr>
              <a:t>has stimulating, soothing, calming, anti-microbial and antioxidant properties</a:t>
            </a:r>
          </a:p>
          <a:p>
            <a:pPr defTabSz="457200">
              <a:defRPr/>
            </a:pPr>
            <a:endParaRPr lang="en-US" sz="1200" dirty="0">
              <a:solidFill>
                <a:prstClr val="black">
                  <a:lumMod val="65000"/>
                  <a:lumOff val="35000"/>
                </a:prstClr>
              </a:solidFill>
              <a:latin typeface="Soleil Lt" panose="02000503000000020003" pitchFamily="2" charset="77"/>
              <a:ea typeface="Calibri" panose="020F0502020204030204" pitchFamily="34" charset="0"/>
            </a:endParaRPr>
          </a:p>
          <a:p>
            <a:pPr defTabSz="457200">
              <a:defRPr/>
            </a:pPr>
            <a:r>
              <a:rPr lang="en-US" sz="1200" b="1" dirty="0">
                <a:solidFill>
                  <a:srgbClr val="C55A11"/>
                </a:solidFill>
                <a:latin typeface="Soleil" panose="02000503030000020004" pitchFamily="2" charset="77"/>
                <a:ea typeface="Calibri" panose="020F0502020204030204" pitchFamily="34" charset="0"/>
              </a:rPr>
              <a:t>COLLOIDAL OAT  </a:t>
            </a:r>
            <a:r>
              <a:rPr lang="en-US" sz="1200" dirty="0">
                <a:solidFill>
                  <a:prstClr val="black">
                    <a:lumMod val="65000"/>
                    <a:lumOff val="35000"/>
                  </a:prstClr>
                </a:solidFill>
                <a:latin typeface="Soleil Lt" panose="02000503000000020003" pitchFamily="2" charset="77"/>
                <a:ea typeface="Calibri" panose="020F0502020204030204" pitchFamily="34" charset="0"/>
              </a:rPr>
              <a:t>can help protect and moisturize sensitive skin, with compounds beneficial for the barrier function and hydration</a:t>
            </a:r>
          </a:p>
          <a:p>
            <a:pPr defTabSz="457200">
              <a:defRPr/>
            </a:pPr>
            <a:endParaRPr lang="en-US" sz="1200" dirty="0">
              <a:solidFill>
                <a:prstClr val="black">
                  <a:lumMod val="95000"/>
                  <a:lumOff val="5000"/>
                </a:prstClr>
              </a:solidFill>
              <a:latin typeface="Soleil Lt" panose="02000503000000020003" pitchFamily="2" charset="77"/>
              <a:ea typeface="Calibri" panose="020F0502020204030204" pitchFamily="34" charset="0"/>
            </a:endParaRPr>
          </a:p>
          <a:p>
            <a:pPr defTabSz="457200">
              <a:defRPr/>
            </a:pPr>
            <a:r>
              <a:rPr lang="en-US" sz="1200" b="1" dirty="0">
                <a:solidFill>
                  <a:srgbClr val="ED7D31">
                    <a:lumMod val="75000"/>
                  </a:srgbClr>
                </a:solidFill>
                <a:latin typeface="Soleil" panose="00000500000000000000" pitchFamily="50" charset="0"/>
                <a:ea typeface="Calibri" panose="020F0502020204030204" pitchFamily="34" charset="0"/>
              </a:rPr>
              <a:t>SHEA BUTTER </a:t>
            </a:r>
            <a:r>
              <a:rPr lang="en-US" sz="1200" dirty="0">
                <a:solidFill>
                  <a:prstClr val="black">
                    <a:lumMod val="65000"/>
                    <a:lumOff val="35000"/>
                  </a:prstClr>
                </a:solidFill>
                <a:latin typeface="Soleil Lt" panose="02000503000000020003" pitchFamily="2" charset="77"/>
              </a:rPr>
              <a:t>is known to deeply moisturize, nourish and soften skin while helping to promote elasticity.</a:t>
            </a:r>
          </a:p>
        </p:txBody>
      </p:sp>
      <p:sp>
        <p:nvSpPr>
          <p:cNvPr id="17" name="TextBox 16">
            <a:extLst>
              <a:ext uri="{FF2B5EF4-FFF2-40B4-BE49-F238E27FC236}">
                <a16:creationId xmlns:a16="http://schemas.microsoft.com/office/drawing/2014/main" id="{26CF553B-AB88-47D7-9DDB-377E92DEAAF2}"/>
              </a:ext>
            </a:extLst>
          </p:cNvPr>
          <p:cNvSpPr txBox="1"/>
          <p:nvPr/>
        </p:nvSpPr>
        <p:spPr>
          <a:xfrm>
            <a:off x="3356063" y="5213725"/>
            <a:ext cx="1103663" cy="769441"/>
          </a:xfrm>
          <a:prstGeom prst="rect">
            <a:avLst/>
          </a:prstGeom>
          <a:noFill/>
        </p:spPr>
        <p:txBody>
          <a:bodyPr wrap="square">
            <a:spAutoFit/>
          </a:bodyPr>
          <a:lstStyle/>
          <a:p>
            <a:pPr defTabSz="457200">
              <a:defRPr/>
            </a:pPr>
            <a:r>
              <a:rPr lang="en-US" sz="1100" b="1" dirty="0">
                <a:solidFill>
                  <a:prstClr val="black">
                    <a:lumMod val="65000"/>
                    <a:lumOff val="35000"/>
                  </a:prstClr>
                </a:solidFill>
                <a:latin typeface="Soleil" panose="02000503030000020004" pitchFamily="2" charset="77"/>
              </a:rPr>
              <a:t>MIDDLE: </a:t>
            </a:r>
          </a:p>
          <a:p>
            <a:pPr defTabSz="457200">
              <a:defRPr/>
            </a:pPr>
            <a:r>
              <a:rPr lang="en-US" sz="1100" dirty="0">
                <a:solidFill>
                  <a:srgbClr val="323B4A"/>
                </a:solidFill>
                <a:latin typeface="Inter"/>
              </a:rPr>
              <a:t>Coconut Cream, Marshmallow Fluff</a:t>
            </a:r>
            <a:endParaRPr lang="en-US" sz="1100" dirty="0">
              <a:solidFill>
                <a:prstClr val="black">
                  <a:lumMod val="65000"/>
                  <a:lumOff val="35000"/>
                </a:prstClr>
              </a:solidFill>
              <a:latin typeface="Soleil Lt" panose="02000503000000020003" pitchFamily="2" charset="77"/>
            </a:endParaRPr>
          </a:p>
        </p:txBody>
      </p:sp>
      <p:sp>
        <p:nvSpPr>
          <p:cNvPr id="18" name="TextBox 17">
            <a:extLst>
              <a:ext uri="{FF2B5EF4-FFF2-40B4-BE49-F238E27FC236}">
                <a16:creationId xmlns:a16="http://schemas.microsoft.com/office/drawing/2014/main" id="{660B44DF-DCB1-4D7E-96D2-15D6DC04D91B}"/>
              </a:ext>
            </a:extLst>
          </p:cNvPr>
          <p:cNvSpPr txBox="1"/>
          <p:nvPr/>
        </p:nvSpPr>
        <p:spPr>
          <a:xfrm>
            <a:off x="4644498" y="5222176"/>
            <a:ext cx="1338315" cy="600164"/>
          </a:xfrm>
          <a:prstGeom prst="rect">
            <a:avLst/>
          </a:prstGeom>
          <a:noFill/>
        </p:spPr>
        <p:txBody>
          <a:bodyPr wrap="square">
            <a:spAutoFit/>
          </a:bodyPr>
          <a:lstStyle/>
          <a:p>
            <a:pPr defTabSz="457200">
              <a:defRPr/>
            </a:pPr>
            <a:r>
              <a:rPr lang="en-US" sz="1100" b="1" dirty="0">
                <a:solidFill>
                  <a:prstClr val="black">
                    <a:lumMod val="65000"/>
                    <a:lumOff val="35000"/>
                  </a:prstClr>
                </a:solidFill>
                <a:latin typeface="Soleil" panose="02000503030000020004" pitchFamily="2" charset="77"/>
              </a:rPr>
              <a:t>BOTTOM: </a:t>
            </a:r>
          </a:p>
          <a:p>
            <a:pPr defTabSz="457200">
              <a:defRPr/>
            </a:pPr>
            <a:r>
              <a:rPr lang="en-US" sz="1100" dirty="0">
                <a:solidFill>
                  <a:srgbClr val="323B4A"/>
                </a:solidFill>
                <a:latin typeface="Inter"/>
              </a:rPr>
              <a:t>Vanilla Bean, Caramel</a:t>
            </a:r>
            <a:endParaRPr lang="en-US" sz="1100" dirty="0">
              <a:solidFill>
                <a:prstClr val="black">
                  <a:lumMod val="65000"/>
                  <a:lumOff val="35000"/>
                </a:prstClr>
              </a:solidFill>
              <a:latin typeface="Soleil Lt" panose="02000503000000020003" pitchFamily="2" charset="77"/>
            </a:endParaRPr>
          </a:p>
        </p:txBody>
      </p:sp>
      <p:pic>
        <p:nvPicPr>
          <p:cNvPr id="12290" name="Picture 2" descr="Barcode">
            <a:extLst>
              <a:ext uri="{FF2B5EF4-FFF2-40B4-BE49-F238E27FC236}">
                <a16:creationId xmlns:a16="http://schemas.microsoft.com/office/drawing/2014/main" id="{F2A41442-EB80-465E-AAC8-6665AA29D9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66280" y="5666241"/>
            <a:ext cx="1416949" cy="62696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picture containing website&#10;&#10;Description automatically generated">
            <a:extLst>
              <a:ext uri="{FF2B5EF4-FFF2-40B4-BE49-F238E27FC236}">
                <a16:creationId xmlns:a16="http://schemas.microsoft.com/office/drawing/2014/main" id="{C7AA2C81-1834-475C-A313-BB1033F0E2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46771" y="210011"/>
            <a:ext cx="2746268" cy="4945123"/>
          </a:xfrm>
          <a:prstGeom prst="rect">
            <a:avLst/>
          </a:prstGeom>
        </p:spPr>
      </p:pic>
    </p:spTree>
    <p:extLst>
      <p:ext uri="{BB962C8B-B14F-4D97-AF65-F5344CB8AC3E}">
        <p14:creationId xmlns:p14="http://schemas.microsoft.com/office/powerpoint/2010/main" val="24541473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2F652-86A3-E542-B7DD-03F40B0A22FF}"/>
              </a:ext>
            </a:extLst>
          </p:cNvPr>
          <p:cNvSpPr>
            <a:spLocks noGrp="1"/>
          </p:cNvSpPr>
          <p:nvPr>
            <p:ph type="title"/>
          </p:nvPr>
        </p:nvSpPr>
        <p:spPr>
          <a:xfrm>
            <a:off x="1524000" y="6339840"/>
            <a:ext cx="9144000" cy="518160"/>
          </a:xfrm>
          <a:solidFill>
            <a:schemeClr val="accent2">
              <a:lumMod val="75000"/>
            </a:schemeClr>
          </a:solidFill>
        </p:spPr>
        <p:txBody>
          <a:bodyPr anchor="ctr" anchorCtr="0">
            <a:normAutofit/>
          </a:bodyPr>
          <a:lstStyle/>
          <a:p>
            <a:r>
              <a:rPr lang="en-US" sz="2200" dirty="0">
                <a:solidFill>
                  <a:schemeClr val="bg1"/>
                </a:solidFill>
              </a:rPr>
              <a:t>Shave Oil</a:t>
            </a:r>
          </a:p>
        </p:txBody>
      </p:sp>
      <p:pic>
        <p:nvPicPr>
          <p:cNvPr id="7" name="Picture 6">
            <a:extLst>
              <a:ext uri="{FF2B5EF4-FFF2-40B4-BE49-F238E27FC236}">
                <a16:creationId xmlns:a16="http://schemas.microsoft.com/office/drawing/2014/main" id="{14068FE3-C948-3145-8455-B4462F745BCA}"/>
              </a:ext>
            </a:extLst>
          </p:cNvPr>
          <p:cNvPicPr>
            <a:picLocks noChangeAspect="1"/>
          </p:cNvPicPr>
          <p:nvPr/>
        </p:nvPicPr>
        <p:blipFill>
          <a:blip r:embed="rId3" cstate="screen">
            <a:clrChange>
              <a:clrFrom>
                <a:srgbClr val="000000">
                  <a:alpha val="0"/>
                </a:srgbClr>
              </a:clrFrom>
              <a:clrTo>
                <a:srgbClr val="000000">
                  <a:alpha val="0"/>
                </a:srgbClr>
              </a:clrTo>
            </a:clrChange>
            <a:extLst>
              <a:ext uri="{28A0092B-C50C-407E-A947-70E740481C1C}">
                <a14:useLocalDpi xmlns:a14="http://schemas.microsoft.com/office/drawing/2010/main"/>
              </a:ext>
            </a:extLst>
          </a:blip>
          <a:stretch>
            <a:fillRect/>
          </a:stretch>
        </p:blipFill>
        <p:spPr>
          <a:xfrm>
            <a:off x="9032024" y="6494080"/>
            <a:ext cx="1451204" cy="209680"/>
          </a:xfrm>
          <a:prstGeom prst="rect">
            <a:avLst/>
          </a:prstGeom>
        </p:spPr>
      </p:pic>
      <p:sp>
        <p:nvSpPr>
          <p:cNvPr id="8" name="TextBox 7">
            <a:extLst>
              <a:ext uri="{FF2B5EF4-FFF2-40B4-BE49-F238E27FC236}">
                <a16:creationId xmlns:a16="http://schemas.microsoft.com/office/drawing/2014/main" id="{0317AE64-FE84-7F4E-BCAE-B7A34F8B5CAA}"/>
              </a:ext>
            </a:extLst>
          </p:cNvPr>
          <p:cNvSpPr txBox="1"/>
          <p:nvPr/>
        </p:nvSpPr>
        <p:spPr>
          <a:xfrm>
            <a:off x="6267464" y="6494081"/>
            <a:ext cx="2764563" cy="261610"/>
          </a:xfrm>
          <a:prstGeom prst="rect">
            <a:avLst/>
          </a:prstGeom>
          <a:noFill/>
          <a:ln w="3175">
            <a:noFill/>
          </a:ln>
        </p:spPr>
        <p:txBody>
          <a:bodyPr vert="horz" wrap="square" rtlCol="0" anchor="ctr" anchorCtr="0">
            <a:spAutoFit/>
          </a:bodyPr>
          <a:lstStyle/>
          <a:p>
            <a:pPr algn="r" defTabSz="914378">
              <a:defRPr/>
            </a:pPr>
            <a:r>
              <a:rPr lang="en-US" sz="1100" dirty="0">
                <a:solidFill>
                  <a:prstClr val="white"/>
                </a:solidFill>
                <a:latin typeface="Soleil Lt" panose="02000503000000020003" pitchFamily="2" charset="77"/>
              </a:rPr>
              <a:t>CONFIDENTIAL INFORMATION   |</a:t>
            </a:r>
          </a:p>
        </p:txBody>
      </p:sp>
      <p:sp>
        <p:nvSpPr>
          <p:cNvPr id="20" name="Rectangle 19">
            <a:extLst>
              <a:ext uri="{FF2B5EF4-FFF2-40B4-BE49-F238E27FC236}">
                <a16:creationId xmlns:a16="http://schemas.microsoft.com/office/drawing/2014/main" id="{7AA94412-C60F-EA49-91B8-F6EDD3F9F83A}"/>
              </a:ext>
            </a:extLst>
          </p:cNvPr>
          <p:cNvSpPr/>
          <p:nvPr/>
        </p:nvSpPr>
        <p:spPr>
          <a:xfrm>
            <a:off x="6553200" y="0"/>
            <a:ext cx="4114800" cy="6339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r>
              <a:rPr lang="en-US" dirty="0">
                <a:solidFill>
                  <a:prstClr val="white"/>
                </a:solidFill>
                <a:latin typeface="Calibri" panose="020F0502020204030204"/>
              </a:rPr>
              <a:t>≠≠≠</a:t>
            </a:r>
          </a:p>
        </p:txBody>
      </p:sp>
      <p:sp>
        <p:nvSpPr>
          <p:cNvPr id="21" name="TextBox 20">
            <a:extLst>
              <a:ext uri="{FF2B5EF4-FFF2-40B4-BE49-F238E27FC236}">
                <a16:creationId xmlns:a16="http://schemas.microsoft.com/office/drawing/2014/main" id="{E530329C-E1C0-40D0-B28C-0BCFDC417A3D}"/>
              </a:ext>
            </a:extLst>
          </p:cNvPr>
          <p:cNvSpPr txBox="1"/>
          <p:nvPr/>
        </p:nvSpPr>
        <p:spPr>
          <a:xfrm>
            <a:off x="8970227" y="5354382"/>
            <a:ext cx="1574798" cy="246221"/>
          </a:xfrm>
          <a:prstGeom prst="rect">
            <a:avLst/>
          </a:prstGeom>
          <a:solidFill>
            <a:schemeClr val="accent2">
              <a:lumMod val="60000"/>
              <a:lumOff val="40000"/>
              <a:alpha val="46000"/>
            </a:schemeClr>
          </a:solidFill>
        </p:spPr>
        <p:txBody>
          <a:bodyPr wrap="square" rtlCol="0">
            <a:spAutoFit/>
          </a:bodyPr>
          <a:lstStyle/>
          <a:p>
            <a:pPr algn="ctr" defTabSz="457189">
              <a:defRPr/>
            </a:pPr>
            <a:r>
              <a:rPr lang="en-US" sz="1000" spc="300">
                <a:solidFill>
                  <a:prstClr val="black"/>
                </a:solidFill>
                <a:latin typeface="Soleil" panose="00000500000000000000" pitchFamily="50" charset="0"/>
              </a:rPr>
              <a:t>702816</a:t>
            </a:r>
            <a:endParaRPr lang="en-US" sz="1000" spc="300" dirty="0">
              <a:solidFill>
                <a:prstClr val="black"/>
              </a:solidFill>
              <a:latin typeface="Soleil" panose="00000500000000000000" pitchFamily="50" charset="0"/>
            </a:endParaRPr>
          </a:p>
        </p:txBody>
      </p:sp>
      <p:sp>
        <p:nvSpPr>
          <p:cNvPr id="9" name="TextBox 8">
            <a:extLst>
              <a:ext uri="{FF2B5EF4-FFF2-40B4-BE49-F238E27FC236}">
                <a16:creationId xmlns:a16="http://schemas.microsoft.com/office/drawing/2014/main" id="{361F9C76-DCA6-487D-9C01-DE741BFE47F3}"/>
              </a:ext>
            </a:extLst>
          </p:cNvPr>
          <p:cNvSpPr txBox="1"/>
          <p:nvPr/>
        </p:nvSpPr>
        <p:spPr>
          <a:xfrm>
            <a:off x="1740352" y="2229725"/>
            <a:ext cx="2324227" cy="646331"/>
          </a:xfrm>
          <a:prstGeom prst="rect">
            <a:avLst/>
          </a:prstGeom>
          <a:noFill/>
        </p:spPr>
        <p:txBody>
          <a:bodyPr wrap="square" rtlCol="0">
            <a:spAutoFit/>
          </a:bodyPr>
          <a:lstStyle/>
          <a:p>
            <a:pPr defTabSz="457200">
              <a:defRPr/>
            </a:pPr>
            <a:r>
              <a:rPr lang="en-US" sz="3600" dirty="0">
                <a:solidFill>
                  <a:prstClr val="black">
                    <a:lumMod val="65000"/>
                    <a:lumOff val="35000"/>
                  </a:prstClr>
                </a:solidFill>
                <a:latin typeface="Albany" pitchFamily="2" charset="77"/>
              </a:rPr>
              <a:t>Benefits</a:t>
            </a:r>
          </a:p>
        </p:txBody>
      </p:sp>
      <p:sp>
        <p:nvSpPr>
          <p:cNvPr id="10" name="Rectangle 9">
            <a:extLst>
              <a:ext uri="{FF2B5EF4-FFF2-40B4-BE49-F238E27FC236}">
                <a16:creationId xmlns:a16="http://schemas.microsoft.com/office/drawing/2014/main" id="{3EEADD0E-8AB4-42A9-9888-071DDC1BA3DC}"/>
              </a:ext>
            </a:extLst>
          </p:cNvPr>
          <p:cNvSpPr/>
          <p:nvPr/>
        </p:nvSpPr>
        <p:spPr>
          <a:xfrm>
            <a:off x="1757506" y="4712883"/>
            <a:ext cx="4530419" cy="1246447"/>
          </a:xfrm>
          <a:prstGeom prst="rect">
            <a:avLst/>
          </a:prstGeom>
          <a:solidFill>
            <a:srgbClr val="FBF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Calibri" panose="020F0502020204030204"/>
            </a:endParaRPr>
          </a:p>
        </p:txBody>
      </p:sp>
      <p:sp>
        <p:nvSpPr>
          <p:cNvPr id="11" name="TextBox 10">
            <a:extLst>
              <a:ext uri="{FF2B5EF4-FFF2-40B4-BE49-F238E27FC236}">
                <a16:creationId xmlns:a16="http://schemas.microsoft.com/office/drawing/2014/main" id="{96582F0C-DF0C-40C5-9A3C-F679BCC7A0D7}"/>
              </a:ext>
            </a:extLst>
          </p:cNvPr>
          <p:cNvSpPr txBox="1"/>
          <p:nvPr/>
        </p:nvSpPr>
        <p:spPr>
          <a:xfrm>
            <a:off x="1682979" y="4650056"/>
            <a:ext cx="2339736" cy="461665"/>
          </a:xfrm>
          <a:prstGeom prst="rect">
            <a:avLst/>
          </a:prstGeom>
          <a:noFill/>
        </p:spPr>
        <p:txBody>
          <a:bodyPr wrap="square">
            <a:spAutoFit/>
          </a:bodyPr>
          <a:lstStyle/>
          <a:p>
            <a:pPr defTabSz="457200">
              <a:defRPr/>
            </a:pPr>
            <a:r>
              <a:rPr lang="en-US" sz="2400" dirty="0">
                <a:solidFill>
                  <a:prstClr val="black">
                    <a:lumMod val="65000"/>
                    <a:lumOff val="35000"/>
                  </a:prstClr>
                </a:solidFill>
                <a:latin typeface="Albany" pitchFamily="2" charset="77"/>
              </a:rPr>
              <a:t>Scent Profile </a:t>
            </a:r>
          </a:p>
        </p:txBody>
      </p:sp>
      <p:sp>
        <p:nvSpPr>
          <p:cNvPr id="12" name="TextBox 11">
            <a:extLst>
              <a:ext uri="{FF2B5EF4-FFF2-40B4-BE49-F238E27FC236}">
                <a16:creationId xmlns:a16="http://schemas.microsoft.com/office/drawing/2014/main" id="{337ECE95-53B4-4054-8029-0AF283461DE3}"/>
              </a:ext>
            </a:extLst>
          </p:cNvPr>
          <p:cNvSpPr txBox="1"/>
          <p:nvPr/>
        </p:nvSpPr>
        <p:spPr>
          <a:xfrm>
            <a:off x="1799364" y="5153738"/>
            <a:ext cx="1530459" cy="430887"/>
          </a:xfrm>
          <a:prstGeom prst="rect">
            <a:avLst/>
          </a:prstGeom>
          <a:noFill/>
        </p:spPr>
        <p:txBody>
          <a:bodyPr wrap="square">
            <a:spAutoFit/>
          </a:bodyPr>
          <a:lstStyle/>
          <a:p>
            <a:pPr defTabSz="457200">
              <a:defRPr/>
            </a:pPr>
            <a:r>
              <a:rPr lang="en-US" sz="1100" b="1" dirty="0">
                <a:solidFill>
                  <a:prstClr val="black">
                    <a:lumMod val="65000"/>
                    <a:lumOff val="35000"/>
                  </a:prstClr>
                </a:solidFill>
                <a:latin typeface="Soleil" panose="02000503030000020004" pitchFamily="2" charset="77"/>
              </a:rPr>
              <a:t>TOP: </a:t>
            </a:r>
          </a:p>
          <a:p>
            <a:pPr defTabSz="457200">
              <a:defRPr/>
            </a:pPr>
            <a:r>
              <a:rPr lang="en-US" sz="1100" dirty="0">
                <a:solidFill>
                  <a:srgbClr val="323B4A"/>
                </a:solidFill>
                <a:latin typeface="Inter"/>
              </a:rPr>
              <a:t>Sheer Jasmine</a:t>
            </a:r>
            <a:endParaRPr lang="en-US" sz="1100" dirty="0">
              <a:solidFill>
                <a:prstClr val="black">
                  <a:lumMod val="65000"/>
                  <a:lumOff val="35000"/>
                </a:prstClr>
              </a:solidFill>
              <a:latin typeface="Soleil Lt" panose="02000503000000020003" pitchFamily="2" charset="77"/>
            </a:endParaRPr>
          </a:p>
        </p:txBody>
      </p:sp>
      <p:cxnSp>
        <p:nvCxnSpPr>
          <p:cNvPr id="13" name="Straight Connector 12">
            <a:extLst>
              <a:ext uri="{FF2B5EF4-FFF2-40B4-BE49-F238E27FC236}">
                <a16:creationId xmlns:a16="http://schemas.microsoft.com/office/drawing/2014/main" id="{41270C13-209C-4C8F-9D35-ED9164AF3533}"/>
              </a:ext>
            </a:extLst>
          </p:cNvPr>
          <p:cNvCxnSpPr/>
          <p:nvPr/>
        </p:nvCxnSpPr>
        <p:spPr>
          <a:xfrm>
            <a:off x="3322787" y="5105931"/>
            <a:ext cx="0" cy="64633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7CD3947-E06A-498B-9695-C1CED9EA34F9}"/>
              </a:ext>
            </a:extLst>
          </p:cNvPr>
          <p:cNvCxnSpPr/>
          <p:nvPr/>
        </p:nvCxnSpPr>
        <p:spPr>
          <a:xfrm>
            <a:off x="4474825" y="5105930"/>
            <a:ext cx="0" cy="64633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B827831E-6A9C-4ED9-8FF9-465666C92477}"/>
              </a:ext>
            </a:extLst>
          </p:cNvPr>
          <p:cNvSpPr txBox="1"/>
          <p:nvPr/>
        </p:nvSpPr>
        <p:spPr>
          <a:xfrm>
            <a:off x="1740168" y="2720708"/>
            <a:ext cx="4596867" cy="1569660"/>
          </a:xfrm>
          <a:prstGeom prst="rect">
            <a:avLst/>
          </a:prstGeom>
          <a:noFill/>
        </p:spPr>
        <p:txBody>
          <a:bodyPr wrap="square">
            <a:spAutoFit/>
          </a:bodyPr>
          <a:lstStyle/>
          <a:p>
            <a:pPr defTabSz="457200">
              <a:defRPr/>
            </a:pPr>
            <a:r>
              <a:rPr lang="en-US" sz="1200" b="1" dirty="0">
                <a:solidFill>
                  <a:srgbClr val="ED7D31">
                    <a:lumMod val="75000"/>
                  </a:srgbClr>
                </a:solidFill>
                <a:latin typeface="Soleil" panose="02000503030000020004" pitchFamily="2" charset="77"/>
                <a:ea typeface="Calibri" panose="020F0502020204030204" pitchFamily="34" charset="0"/>
              </a:rPr>
              <a:t>VANILLA FRUIT </a:t>
            </a:r>
            <a:r>
              <a:rPr lang="en-US" sz="1200" dirty="0">
                <a:solidFill>
                  <a:prstClr val="black">
                    <a:lumMod val="65000"/>
                    <a:lumOff val="35000"/>
                  </a:prstClr>
                </a:solidFill>
                <a:latin typeface="Soleil Lt" panose="02000503000000020003" pitchFamily="2" charset="77"/>
                <a:ea typeface="Calibri" panose="020F0502020204030204" pitchFamily="34" charset="0"/>
              </a:rPr>
              <a:t>has stimulating, soothing, calming, anti-microbial and antioxidant properties</a:t>
            </a:r>
          </a:p>
          <a:p>
            <a:pPr defTabSz="457200">
              <a:defRPr/>
            </a:pPr>
            <a:endParaRPr lang="en-US" sz="1200" dirty="0">
              <a:solidFill>
                <a:prstClr val="black">
                  <a:lumMod val="65000"/>
                  <a:lumOff val="35000"/>
                </a:prstClr>
              </a:solidFill>
              <a:latin typeface="Soleil Lt" panose="02000503000000020003" pitchFamily="2" charset="77"/>
              <a:ea typeface="Calibri" panose="020F0502020204030204" pitchFamily="34" charset="0"/>
            </a:endParaRPr>
          </a:p>
          <a:p>
            <a:pPr fontAlgn="base">
              <a:defRPr/>
            </a:pPr>
            <a:r>
              <a:rPr lang="en-US" sz="1200" b="1" dirty="0">
                <a:solidFill>
                  <a:srgbClr val="ED7D31">
                    <a:lumMod val="75000"/>
                  </a:srgbClr>
                </a:solidFill>
                <a:latin typeface="Soleil" panose="02000503030000020004" pitchFamily="2" charset="77"/>
                <a:ea typeface="Calibri" panose="020F0502020204030204" pitchFamily="34" charset="0"/>
              </a:rPr>
              <a:t>COLLOIDAL GOLD  </a:t>
            </a:r>
            <a:r>
              <a:rPr lang="en-US" sz="1200" dirty="0">
                <a:solidFill>
                  <a:srgbClr val="595959"/>
                </a:solidFill>
                <a:latin typeface="Soleil Lt" panose="02000503000000020003"/>
              </a:rPr>
              <a:t>known to increase skin elasticity and plump skin. Its small size allows gold to penetrate skin effectively for a lifting effect. </a:t>
            </a:r>
            <a:endParaRPr lang="en-US" sz="1200" dirty="0">
              <a:solidFill>
                <a:srgbClr val="000000"/>
              </a:solidFill>
              <a:latin typeface="Soleil Lt" panose="02000503000000020003"/>
            </a:endParaRPr>
          </a:p>
          <a:p>
            <a:pPr defTabSz="457200">
              <a:defRPr/>
            </a:pPr>
            <a:endParaRPr lang="en-US" sz="1200" dirty="0">
              <a:solidFill>
                <a:prstClr val="black">
                  <a:lumMod val="95000"/>
                  <a:lumOff val="5000"/>
                </a:prstClr>
              </a:solidFill>
              <a:latin typeface="Soleil Lt" panose="02000503000000020003" pitchFamily="2" charset="77"/>
              <a:ea typeface="Calibri" panose="020F0502020204030204" pitchFamily="34" charset="0"/>
            </a:endParaRPr>
          </a:p>
          <a:p>
            <a:pPr defTabSz="457200">
              <a:defRPr/>
            </a:pPr>
            <a:r>
              <a:rPr lang="en-US" sz="1200" b="1" dirty="0">
                <a:solidFill>
                  <a:srgbClr val="ED7D31">
                    <a:lumMod val="75000"/>
                  </a:srgbClr>
                </a:solidFill>
                <a:latin typeface="Soleil" panose="00000500000000000000" pitchFamily="50" charset="0"/>
                <a:ea typeface="Calibri" panose="020F0502020204030204" pitchFamily="34" charset="0"/>
              </a:rPr>
              <a:t>SHEA BUTTER </a:t>
            </a:r>
            <a:r>
              <a:rPr lang="en-US" sz="1200" dirty="0">
                <a:solidFill>
                  <a:prstClr val="black">
                    <a:lumMod val="65000"/>
                    <a:lumOff val="35000"/>
                  </a:prstClr>
                </a:solidFill>
                <a:latin typeface="Soleil Lt" panose="02000503000000020003" pitchFamily="2" charset="77"/>
              </a:rPr>
              <a:t>is known to deeply moisturize, nourish and soften skin while helping to promote elasticity.</a:t>
            </a:r>
          </a:p>
        </p:txBody>
      </p:sp>
      <p:sp>
        <p:nvSpPr>
          <p:cNvPr id="16" name="TextBox 15">
            <a:extLst>
              <a:ext uri="{FF2B5EF4-FFF2-40B4-BE49-F238E27FC236}">
                <a16:creationId xmlns:a16="http://schemas.microsoft.com/office/drawing/2014/main" id="{A0F6AF6B-2490-4880-A20B-90EE782CF5EE}"/>
              </a:ext>
            </a:extLst>
          </p:cNvPr>
          <p:cNvSpPr txBox="1"/>
          <p:nvPr/>
        </p:nvSpPr>
        <p:spPr>
          <a:xfrm>
            <a:off x="3364139" y="5105932"/>
            <a:ext cx="1103663" cy="430887"/>
          </a:xfrm>
          <a:prstGeom prst="rect">
            <a:avLst/>
          </a:prstGeom>
          <a:noFill/>
        </p:spPr>
        <p:txBody>
          <a:bodyPr wrap="square">
            <a:spAutoFit/>
          </a:bodyPr>
          <a:lstStyle/>
          <a:p>
            <a:pPr defTabSz="457200">
              <a:defRPr/>
            </a:pPr>
            <a:r>
              <a:rPr lang="en-US" sz="1100" b="1" dirty="0">
                <a:solidFill>
                  <a:prstClr val="black">
                    <a:lumMod val="65000"/>
                    <a:lumOff val="35000"/>
                  </a:prstClr>
                </a:solidFill>
                <a:latin typeface="Soleil" panose="02000503030000020004" pitchFamily="2" charset="77"/>
              </a:rPr>
              <a:t>MIDDLE: </a:t>
            </a:r>
          </a:p>
          <a:p>
            <a:pPr defTabSz="457200">
              <a:defRPr/>
            </a:pPr>
            <a:r>
              <a:rPr lang="en-US" sz="1100" dirty="0">
                <a:solidFill>
                  <a:srgbClr val="323B4A"/>
                </a:solidFill>
                <a:latin typeface="Inter"/>
              </a:rPr>
              <a:t>Coconut Cream</a:t>
            </a:r>
            <a:endParaRPr lang="en-US" sz="1100" dirty="0">
              <a:solidFill>
                <a:prstClr val="black">
                  <a:lumMod val="65000"/>
                  <a:lumOff val="35000"/>
                </a:prstClr>
              </a:solidFill>
              <a:latin typeface="Soleil Lt" panose="02000503000000020003" pitchFamily="2" charset="77"/>
            </a:endParaRPr>
          </a:p>
        </p:txBody>
      </p:sp>
      <p:sp>
        <p:nvSpPr>
          <p:cNvPr id="17" name="TextBox 16">
            <a:extLst>
              <a:ext uri="{FF2B5EF4-FFF2-40B4-BE49-F238E27FC236}">
                <a16:creationId xmlns:a16="http://schemas.microsoft.com/office/drawing/2014/main" id="{E23A28BD-DE36-48F5-A875-35AAED7F920D}"/>
              </a:ext>
            </a:extLst>
          </p:cNvPr>
          <p:cNvSpPr txBox="1"/>
          <p:nvPr/>
        </p:nvSpPr>
        <p:spPr>
          <a:xfrm>
            <a:off x="4628612" y="5054299"/>
            <a:ext cx="1338315" cy="600164"/>
          </a:xfrm>
          <a:prstGeom prst="rect">
            <a:avLst/>
          </a:prstGeom>
          <a:noFill/>
        </p:spPr>
        <p:txBody>
          <a:bodyPr wrap="square">
            <a:spAutoFit/>
          </a:bodyPr>
          <a:lstStyle/>
          <a:p>
            <a:pPr defTabSz="457200">
              <a:defRPr/>
            </a:pPr>
            <a:r>
              <a:rPr lang="en-US" sz="1100" b="1" dirty="0">
                <a:solidFill>
                  <a:prstClr val="black">
                    <a:lumMod val="65000"/>
                    <a:lumOff val="35000"/>
                  </a:prstClr>
                </a:solidFill>
                <a:latin typeface="Soleil" panose="02000503030000020004" pitchFamily="2" charset="77"/>
              </a:rPr>
              <a:t>BOTTOM: </a:t>
            </a:r>
          </a:p>
          <a:p>
            <a:pPr defTabSz="457200">
              <a:defRPr/>
            </a:pPr>
            <a:r>
              <a:rPr lang="en-US" sz="1100" dirty="0">
                <a:solidFill>
                  <a:srgbClr val="323B4A"/>
                </a:solidFill>
                <a:latin typeface="Inter"/>
              </a:rPr>
              <a:t>Vanilla, Musk Sandalwood</a:t>
            </a:r>
            <a:endParaRPr lang="en-US" sz="1100" dirty="0">
              <a:solidFill>
                <a:prstClr val="black">
                  <a:lumMod val="65000"/>
                  <a:lumOff val="35000"/>
                </a:prstClr>
              </a:solidFill>
              <a:latin typeface="Soleil Lt" panose="02000503000000020003" pitchFamily="2" charset="77"/>
            </a:endParaRPr>
          </a:p>
        </p:txBody>
      </p:sp>
      <p:sp>
        <p:nvSpPr>
          <p:cNvPr id="18" name="TextBox 17">
            <a:extLst>
              <a:ext uri="{FF2B5EF4-FFF2-40B4-BE49-F238E27FC236}">
                <a16:creationId xmlns:a16="http://schemas.microsoft.com/office/drawing/2014/main" id="{9D3E0D25-C68D-4453-A53B-EFD3C6998E62}"/>
              </a:ext>
            </a:extLst>
          </p:cNvPr>
          <p:cNvSpPr txBox="1"/>
          <p:nvPr/>
        </p:nvSpPr>
        <p:spPr>
          <a:xfrm>
            <a:off x="1676493" y="807258"/>
            <a:ext cx="4590974" cy="1046440"/>
          </a:xfrm>
          <a:prstGeom prst="rect">
            <a:avLst/>
          </a:prstGeom>
          <a:noFill/>
        </p:spPr>
        <p:txBody>
          <a:bodyPr wrap="square" rtlCol="0">
            <a:spAutoFit/>
          </a:bodyPr>
          <a:lstStyle/>
          <a:p>
            <a:pPr defTabSz="457200">
              <a:defRPr/>
            </a:pPr>
            <a:r>
              <a:rPr lang="en-US" sz="2000" b="1" dirty="0">
                <a:solidFill>
                  <a:srgbClr val="ED7D31">
                    <a:lumMod val="75000"/>
                  </a:srgbClr>
                </a:solidFill>
                <a:latin typeface="Soleil" panose="02000503030000020004" pitchFamily="2" charset="77"/>
              </a:rPr>
              <a:t>Vanilla Shave Oil</a:t>
            </a:r>
          </a:p>
          <a:p>
            <a:pPr defTabSz="457200">
              <a:defRPr/>
            </a:pPr>
            <a:r>
              <a:rPr lang="en-US" sz="1400" dirty="0">
                <a:solidFill>
                  <a:prstClr val="black">
                    <a:lumMod val="65000"/>
                    <a:lumOff val="35000"/>
                  </a:prstClr>
                </a:solidFill>
                <a:latin typeface="Soleil Lt" panose="00000400000000000000" pitchFamily="50" charset="0"/>
              </a:rPr>
              <a:t>Shimmer and shine with Tree Hut’s Vanilla Body Oil.</a:t>
            </a:r>
          </a:p>
          <a:p>
            <a:pPr defTabSz="457200">
              <a:defRPr/>
            </a:pPr>
            <a:r>
              <a:rPr lang="en-US" sz="1400" dirty="0">
                <a:solidFill>
                  <a:prstClr val="black">
                    <a:lumMod val="65000"/>
                    <a:lumOff val="35000"/>
                  </a:prstClr>
                </a:solidFill>
                <a:latin typeface="Soleil Lt" panose="00000400000000000000" pitchFamily="50" charset="0"/>
              </a:rPr>
              <a:t>Packed with real vanilla extract to soothe skin, this shave oil will have you glowing from head to toe</a:t>
            </a:r>
          </a:p>
        </p:txBody>
      </p:sp>
      <p:pic>
        <p:nvPicPr>
          <p:cNvPr id="20482" name="Picture 2" descr="Barcode">
            <a:extLst>
              <a:ext uri="{FF2B5EF4-FFF2-40B4-BE49-F238E27FC236}">
                <a16:creationId xmlns:a16="http://schemas.microsoft.com/office/drawing/2014/main" id="{AB0A9A55-8BC7-4224-9C30-8967FD90CC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85181" y="5632707"/>
            <a:ext cx="1574798" cy="6968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bottle of liquid&#10;&#10;Description automatically generated with low confidence">
            <a:extLst>
              <a:ext uri="{FF2B5EF4-FFF2-40B4-BE49-F238E27FC236}">
                <a16:creationId xmlns:a16="http://schemas.microsoft.com/office/drawing/2014/main" id="{5026A38C-4EDF-4C26-9F69-EA2B8EEE19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7825" y="329961"/>
            <a:ext cx="1548633" cy="4917236"/>
          </a:xfrm>
          <a:prstGeom prst="rect">
            <a:avLst/>
          </a:prstGeom>
        </p:spPr>
      </p:pic>
    </p:spTree>
    <p:extLst>
      <p:ext uri="{BB962C8B-B14F-4D97-AF65-F5344CB8AC3E}">
        <p14:creationId xmlns:p14="http://schemas.microsoft.com/office/powerpoint/2010/main" val="25347368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10;&#10;Description automatically generated">
            <a:extLst>
              <a:ext uri="{FF2B5EF4-FFF2-40B4-BE49-F238E27FC236}">
                <a16:creationId xmlns:a16="http://schemas.microsoft.com/office/drawing/2014/main" id="{408EDB75-38AF-46A8-BFBC-5300A499E4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1" y="0"/>
            <a:ext cx="9143999" cy="6858000"/>
          </a:xfrm>
          <a:prstGeom prst="rect">
            <a:avLst/>
          </a:prstGeom>
        </p:spPr>
      </p:pic>
    </p:spTree>
    <p:extLst>
      <p:ext uri="{BB962C8B-B14F-4D97-AF65-F5344CB8AC3E}">
        <p14:creationId xmlns:p14="http://schemas.microsoft.com/office/powerpoint/2010/main" val="17627632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2F652-86A3-E542-B7DD-03F40B0A22FF}"/>
              </a:ext>
            </a:extLst>
          </p:cNvPr>
          <p:cNvSpPr>
            <a:spLocks noGrp="1"/>
          </p:cNvSpPr>
          <p:nvPr>
            <p:ph type="title"/>
          </p:nvPr>
        </p:nvSpPr>
        <p:spPr>
          <a:xfrm>
            <a:off x="1524000" y="6339840"/>
            <a:ext cx="9144000" cy="518160"/>
          </a:xfrm>
          <a:solidFill>
            <a:srgbClr val="FF81D5"/>
          </a:solidFill>
        </p:spPr>
        <p:txBody>
          <a:bodyPr anchor="ctr" anchorCtr="0">
            <a:normAutofit/>
          </a:bodyPr>
          <a:lstStyle/>
          <a:p>
            <a:r>
              <a:rPr lang="en-US" sz="2200" dirty="0">
                <a:solidFill>
                  <a:schemeClr val="bg1"/>
                </a:solidFill>
              </a:rPr>
              <a:t>Shea Sugar Scrub: Holiday </a:t>
            </a:r>
          </a:p>
        </p:txBody>
      </p:sp>
      <p:pic>
        <p:nvPicPr>
          <p:cNvPr id="7" name="Picture 6">
            <a:extLst>
              <a:ext uri="{FF2B5EF4-FFF2-40B4-BE49-F238E27FC236}">
                <a16:creationId xmlns:a16="http://schemas.microsoft.com/office/drawing/2014/main" id="{14068FE3-C948-3145-8455-B4462F745BCA}"/>
              </a:ext>
            </a:extLst>
          </p:cNvPr>
          <p:cNvPicPr>
            <a:picLocks noChangeAspect="1"/>
          </p:cNvPicPr>
          <p:nvPr/>
        </p:nvPicPr>
        <p:blipFill>
          <a:blip r:embed="rId3" cstate="screen">
            <a:clrChange>
              <a:clrFrom>
                <a:srgbClr val="000000">
                  <a:alpha val="0"/>
                </a:srgbClr>
              </a:clrFrom>
              <a:clrTo>
                <a:srgbClr val="000000">
                  <a:alpha val="0"/>
                </a:srgbClr>
              </a:clrTo>
            </a:clrChange>
            <a:extLst>
              <a:ext uri="{28A0092B-C50C-407E-A947-70E740481C1C}">
                <a14:useLocalDpi xmlns:a14="http://schemas.microsoft.com/office/drawing/2010/main"/>
              </a:ext>
            </a:extLst>
          </a:blip>
          <a:stretch>
            <a:fillRect/>
          </a:stretch>
        </p:blipFill>
        <p:spPr>
          <a:xfrm>
            <a:off x="9032024" y="6494080"/>
            <a:ext cx="1451204" cy="209680"/>
          </a:xfrm>
          <a:prstGeom prst="rect">
            <a:avLst/>
          </a:prstGeom>
        </p:spPr>
      </p:pic>
      <p:sp>
        <p:nvSpPr>
          <p:cNvPr id="8" name="TextBox 7">
            <a:extLst>
              <a:ext uri="{FF2B5EF4-FFF2-40B4-BE49-F238E27FC236}">
                <a16:creationId xmlns:a16="http://schemas.microsoft.com/office/drawing/2014/main" id="{0317AE64-FE84-7F4E-BCAE-B7A34F8B5CAA}"/>
              </a:ext>
            </a:extLst>
          </p:cNvPr>
          <p:cNvSpPr txBox="1"/>
          <p:nvPr/>
        </p:nvSpPr>
        <p:spPr>
          <a:xfrm>
            <a:off x="6267464" y="6494081"/>
            <a:ext cx="2764563" cy="261610"/>
          </a:xfrm>
          <a:prstGeom prst="rect">
            <a:avLst/>
          </a:prstGeom>
          <a:noFill/>
          <a:ln w="3175">
            <a:noFill/>
          </a:ln>
        </p:spPr>
        <p:txBody>
          <a:bodyPr vert="horz" wrap="square" rtlCol="0" anchor="ctr" anchorCtr="0">
            <a:spAutoFit/>
          </a:bodyPr>
          <a:lstStyle/>
          <a:p>
            <a:pPr algn="r" defTabSz="914378">
              <a:defRPr/>
            </a:pPr>
            <a:r>
              <a:rPr lang="en-US" sz="1100" dirty="0">
                <a:solidFill>
                  <a:prstClr val="white"/>
                </a:solidFill>
                <a:latin typeface="Soleil Lt" panose="02000503000000020003" pitchFamily="2" charset="77"/>
              </a:rPr>
              <a:t>CONFIDENTIAL INFORMATION   |</a:t>
            </a:r>
          </a:p>
        </p:txBody>
      </p:sp>
      <p:sp>
        <p:nvSpPr>
          <p:cNvPr id="20" name="Rectangle 19">
            <a:extLst>
              <a:ext uri="{FF2B5EF4-FFF2-40B4-BE49-F238E27FC236}">
                <a16:creationId xmlns:a16="http://schemas.microsoft.com/office/drawing/2014/main" id="{7AA94412-C60F-EA49-91B8-F6EDD3F9F83A}"/>
              </a:ext>
            </a:extLst>
          </p:cNvPr>
          <p:cNvSpPr/>
          <p:nvPr/>
        </p:nvSpPr>
        <p:spPr>
          <a:xfrm>
            <a:off x="6553200" y="0"/>
            <a:ext cx="4114800" cy="6339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r>
              <a:rPr lang="en-US" dirty="0">
                <a:solidFill>
                  <a:prstClr val="white"/>
                </a:solidFill>
                <a:latin typeface="Calibri" panose="020F0502020204030204"/>
              </a:rPr>
              <a:t>≠≠≠</a:t>
            </a:r>
          </a:p>
        </p:txBody>
      </p:sp>
      <p:sp>
        <p:nvSpPr>
          <p:cNvPr id="21" name="TextBox 20">
            <a:extLst>
              <a:ext uri="{FF2B5EF4-FFF2-40B4-BE49-F238E27FC236}">
                <a16:creationId xmlns:a16="http://schemas.microsoft.com/office/drawing/2014/main" id="{E530329C-E1C0-40D0-B28C-0BCFDC417A3D}"/>
              </a:ext>
            </a:extLst>
          </p:cNvPr>
          <p:cNvSpPr txBox="1"/>
          <p:nvPr/>
        </p:nvSpPr>
        <p:spPr>
          <a:xfrm>
            <a:off x="9032024" y="5307442"/>
            <a:ext cx="1574798" cy="246221"/>
          </a:xfrm>
          <a:prstGeom prst="rect">
            <a:avLst/>
          </a:prstGeom>
          <a:solidFill>
            <a:srgbClr val="FFE3FD"/>
          </a:solidFill>
        </p:spPr>
        <p:txBody>
          <a:bodyPr wrap="square" rtlCol="0">
            <a:spAutoFit/>
          </a:bodyPr>
          <a:lstStyle/>
          <a:p>
            <a:pPr algn="ctr" defTabSz="457189">
              <a:defRPr/>
            </a:pPr>
            <a:r>
              <a:rPr lang="en-US" sz="1000" spc="300">
                <a:solidFill>
                  <a:prstClr val="black"/>
                </a:solidFill>
                <a:latin typeface="Soleil" panose="00000500000000000000" pitchFamily="50" charset="0"/>
              </a:rPr>
              <a:t>700374</a:t>
            </a:r>
            <a:endParaRPr lang="en-US" sz="1000" spc="300" dirty="0">
              <a:solidFill>
                <a:prstClr val="black"/>
              </a:solidFill>
              <a:latin typeface="Soleil" panose="00000500000000000000" pitchFamily="50" charset="0"/>
            </a:endParaRPr>
          </a:p>
        </p:txBody>
      </p:sp>
      <p:sp>
        <p:nvSpPr>
          <p:cNvPr id="3" name="TextBox 8">
            <a:extLst>
              <a:ext uri="{FF2B5EF4-FFF2-40B4-BE49-F238E27FC236}">
                <a16:creationId xmlns:a16="http://schemas.microsoft.com/office/drawing/2014/main" id="{9C8CDB16-4E2B-4618-90A3-A99CAD4DA542}"/>
              </a:ext>
            </a:extLst>
          </p:cNvPr>
          <p:cNvSpPr txBox="1"/>
          <p:nvPr/>
        </p:nvSpPr>
        <p:spPr>
          <a:xfrm>
            <a:off x="1801294" y="2163304"/>
            <a:ext cx="2324227"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3600" dirty="0">
                <a:solidFill>
                  <a:prstClr val="black">
                    <a:lumMod val="65000"/>
                    <a:lumOff val="35000"/>
                  </a:prstClr>
                </a:solidFill>
                <a:latin typeface="Albany" pitchFamily="2" charset="77"/>
              </a:rPr>
              <a:t>Benefits</a:t>
            </a:r>
          </a:p>
        </p:txBody>
      </p:sp>
      <p:sp>
        <p:nvSpPr>
          <p:cNvPr id="4" name="Rectangle 3">
            <a:extLst>
              <a:ext uri="{FF2B5EF4-FFF2-40B4-BE49-F238E27FC236}">
                <a16:creationId xmlns:a16="http://schemas.microsoft.com/office/drawing/2014/main" id="{586F7B6C-0C6B-435D-810D-4A9FC59BC3B8}"/>
              </a:ext>
            </a:extLst>
          </p:cNvPr>
          <p:cNvSpPr/>
          <p:nvPr/>
        </p:nvSpPr>
        <p:spPr>
          <a:xfrm>
            <a:off x="1734334" y="4714146"/>
            <a:ext cx="4530419" cy="1246447"/>
          </a:xfrm>
          <a:prstGeom prst="rect">
            <a:avLst/>
          </a:prstGeom>
          <a:solidFill>
            <a:srgbClr val="FBF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a:solidFill>
                <a:prstClr val="white"/>
              </a:solidFill>
              <a:latin typeface="Calibri" panose="020F0502020204030204"/>
            </a:endParaRPr>
          </a:p>
        </p:txBody>
      </p:sp>
      <p:sp>
        <p:nvSpPr>
          <p:cNvPr id="5" name="TextBox 10">
            <a:extLst>
              <a:ext uri="{FF2B5EF4-FFF2-40B4-BE49-F238E27FC236}">
                <a16:creationId xmlns:a16="http://schemas.microsoft.com/office/drawing/2014/main" id="{2D24D660-4DDC-46C1-A0EB-29F7EBB7CA34}"/>
              </a:ext>
            </a:extLst>
          </p:cNvPr>
          <p:cNvSpPr txBox="1"/>
          <p:nvPr/>
        </p:nvSpPr>
        <p:spPr>
          <a:xfrm>
            <a:off x="1734333" y="4686160"/>
            <a:ext cx="2112329" cy="461665"/>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2400" dirty="0">
                <a:solidFill>
                  <a:prstClr val="black">
                    <a:lumMod val="65000"/>
                    <a:lumOff val="35000"/>
                  </a:prstClr>
                </a:solidFill>
                <a:latin typeface="Albany" pitchFamily="2" charset="77"/>
              </a:rPr>
              <a:t>Scent Profile </a:t>
            </a:r>
          </a:p>
        </p:txBody>
      </p:sp>
      <p:sp>
        <p:nvSpPr>
          <p:cNvPr id="6" name="TextBox 11">
            <a:extLst>
              <a:ext uri="{FF2B5EF4-FFF2-40B4-BE49-F238E27FC236}">
                <a16:creationId xmlns:a16="http://schemas.microsoft.com/office/drawing/2014/main" id="{87D9406E-93B6-4141-B37F-BFA9AEEFEAE8}"/>
              </a:ext>
            </a:extLst>
          </p:cNvPr>
          <p:cNvSpPr txBox="1"/>
          <p:nvPr/>
        </p:nvSpPr>
        <p:spPr>
          <a:xfrm>
            <a:off x="1784116" y="5113802"/>
            <a:ext cx="1530459" cy="600164"/>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b="1" dirty="0">
                <a:solidFill>
                  <a:prstClr val="black">
                    <a:lumMod val="65000"/>
                    <a:lumOff val="35000"/>
                  </a:prstClr>
                </a:solidFill>
                <a:latin typeface="Soleil" panose="02000503030000020004" pitchFamily="2" charset="77"/>
              </a:rPr>
              <a:t>TOP: </a:t>
            </a:r>
          </a:p>
          <a:p>
            <a:pPr>
              <a:defRPr/>
            </a:pPr>
            <a:r>
              <a:rPr lang="en-US" sz="1100" dirty="0">
                <a:solidFill>
                  <a:prstClr val="black"/>
                </a:solidFill>
                <a:latin typeface="Soleil Lt" panose="00000400000000000000" pitchFamily="50" charset="0"/>
              </a:rPr>
              <a:t>Fruity, Anise, Peppermint</a:t>
            </a:r>
            <a:endParaRPr lang="en-US" sz="1100" dirty="0">
              <a:solidFill>
                <a:prstClr val="black">
                  <a:lumMod val="65000"/>
                  <a:lumOff val="35000"/>
                </a:prstClr>
              </a:solidFill>
              <a:latin typeface="Soleil Lt" panose="00000400000000000000" pitchFamily="50" charset="0"/>
            </a:endParaRPr>
          </a:p>
        </p:txBody>
      </p:sp>
      <p:sp>
        <p:nvSpPr>
          <p:cNvPr id="11" name="TextBox 14">
            <a:extLst>
              <a:ext uri="{FF2B5EF4-FFF2-40B4-BE49-F238E27FC236}">
                <a16:creationId xmlns:a16="http://schemas.microsoft.com/office/drawing/2014/main" id="{0ABEB8F7-B7EC-49A7-924D-70C892B5EB8D}"/>
              </a:ext>
            </a:extLst>
          </p:cNvPr>
          <p:cNvSpPr txBox="1"/>
          <p:nvPr/>
        </p:nvSpPr>
        <p:spPr>
          <a:xfrm>
            <a:off x="1800219" y="720405"/>
            <a:ext cx="4596681" cy="104644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2000" b="1" dirty="0">
                <a:solidFill>
                  <a:srgbClr val="FF81D6"/>
                </a:solidFill>
                <a:latin typeface="Soleil" panose="02000503030000020004" pitchFamily="2" charset="77"/>
              </a:rPr>
              <a:t>Candy Cane Sugar Scrub</a:t>
            </a:r>
          </a:p>
          <a:p>
            <a:pPr>
              <a:defRPr/>
            </a:pPr>
            <a:r>
              <a:rPr lang="en-US" sz="1400" dirty="0">
                <a:solidFill>
                  <a:prstClr val="black">
                    <a:lumMod val="65000"/>
                    <a:lumOff val="35000"/>
                  </a:prstClr>
                </a:solidFill>
                <a:latin typeface="Soleil Lt" panose="02000503000000020003" pitchFamily="2" charset="77"/>
              </a:rPr>
              <a:t>Tis' the season to soothe dry winter skin. Packed with nourishing antioxidants, shea butter and vanilla, Candy Cane Sugar Scrub is a festive way to get a holiday glow.</a:t>
            </a:r>
            <a:endParaRPr lang="en-US" sz="1600" dirty="0">
              <a:solidFill>
                <a:prstClr val="black">
                  <a:lumMod val="95000"/>
                  <a:lumOff val="5000"/>
                </a:prstClr>
              </a:solidFill>
              <a:latin typeface="Soleil Lt" panose="02000503000000020003" pitchFamily="2" charset="77"/>
            </a:endParaRPr>
          </a:p>
        </p:txBody>
      </p:sp>
      <p:sp>
        <p:nvSpPr>
          <p:cNvPr id="13" name="TextBox 16">
            <a:extLst>
              <a:ext uri="{FF2B5EF4-FFF2-40B4-BE49-F238E27FC236}">
                <a16:creationId xmlns:a16="http://schemas.microsoft.com/office/drawing/2014/main" id="{574FE603-0F15-40CF-9089-83D1086F0FC8}"/>
              </a:ext>
            </a:extLst>
          </p:cNvPr>
          <p:cNvSpPr txBox="1"/>
          <p:nvPr/>
        </p:nvSpPr>
        <p:spPr>
          <a:xfrm>
            <a:off x="1800028" y="2672505"/>
            <a:ext cx="4596867" cy="1569660"/>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200" b="1" dirty="0">
                <a:solidFill>
                  <a:srgbClr val="FF81D6"/>
                </a:solidFill>
                <a:latin typeface="Soleil" panose="02000503030000020004" pitchFamily="2" charset="77"/>
                <a:ea typeface="Calibri" panose="020F0502020204030204" pitchFamily="34" charset="0"/>
              </a:rPr>
              <a:t>VANILLA BEAN </a:t>
            </a:r>
            <a:r>
              <a:rPr lang="en-US" sz="1200" dirty="0">
                <a:solidFill>
                  <a:prstClr val="black">
                    <a:lumMod val="65000"/>
                    <a:lumOff val="35000"/>
                  </a:prstClr>
                </a:solidFill>
                <a:latin typeface="Soleil Lt" panose="02000503000000020003" pitchFamily="2" charset="77"/>
                <a:ea typeface="Calibri" panose="020F0502020204030204" pitchFamily="34" charset="0"/>
              </a:rPr>
              <a:t>rich in antioxidants and vitamin B, vanilla can protect your skin from environmental pollutants and soothe dry skin.</a:t>
            </a:r>
          </a:p>
          <a:p>
            <a:pPr>
              <a:defRPr/>
            </a:pPr>
            <a:endParaRPr lang="en-US" sz="1200" dirty="0">
              <a:solidFill>
                <a:prstClr val="black">
                  <a:lumMod val="65000"/>
                  <a:lumOff val="35000"/>
                </a:prstClr>
              </a:solidFill>
              <a:latin typeface="Soleil Lt" panose="02000503000000020003" pitchFamily="2" charset="77"/>
              <a:ea typeface="Calibri" panose="020F0502020204030204" pitchFamily="34" charset="0"/>
            </a:endParaRPr>
          </a:p>
          <a:p>
            <a:pPr>
              <a:defRPr/>
            </a:pPr>
            <a:r>
              <a:rPr lang="en-US" sz="1200" b="1" dirty="0">
                <a:solidFill>
                  <a:srgbClr val="FF81D6"/>
                </a:solidFill>
                <a:latin typeface="Soleil" panose="02000503030000020004" pitchFamily="2" charset="77"/>
                <a:ea typeface="Calibri" panose="020F0502020204030204" pitchFamily="34" charset="0"/>
              </a:rPr>
              <a:t>PEPPERMINT OIL </a:t>
            </a:r>
            <a:r>
              <a:rPr lang="en-US" sz="1200" dirty="0">
                <a:solidFill>
                  <a:prstClr val="black">
                    <a:lumMod val="65000"/>
                    <a:lumOff val="35000"/>
                  </a:prstClr>
                </a:solidFill>
                <a:latin typeface="Soleil Lt" panose="02000503000000020003" pitchFamily="2" charset="77"/>
                <a:ea typeface="Calibri" panose="020F0502020204030204" pitchFamily="34" charset="0"/>
              </a:rPr>
              <a:t>a natural anti-bacterial, peppermint oil soothes irritated skin and reduces inflammation.</a:t>
            </a:r>
          </a:p>
          <a:p>
            <a:pPr>
              <a:defRPr/>
            </a:pPr>
            <a:endParaRPr lang="en-US" sz="1200" dirty="0">
              <a:solidFill>
                <a:prstClr val="black">
                  <a:lumMod val="95000"/>
                  <a:lumOff val="5000"/>
                </a:prstClr>
              </a:solidFill>
              <a:latin typeface="Soleil Lt" panose="02000503000000020003" pitchFamily="2" charset="77"/>
              <a:ea typeface="Calibri" panose="020F0502020204030204" pitchFamily="34" charset="0"/>
            </a:endParaRPr>
          </a:p>
          <a:p>
            <a:pPr>
              <a:defRPr/>
            </a:pPr>
            <a:r>
              <a:rPr lang="en-US" sz="1200" b="1" dirty="0">
                <a:solidFill>
                  <a:srgbClr val="FF81D6"/>
                </a:solidFill>
                <a:latin typeface="Soleil Xb" panose="02000503030000020004" pitchFamily="2" charset="77"/>
                <a:ea typeface="Calibri" panose="020F0502020204030204" pitchFamily="34" charset="0"/>
              </a:rPr>
              <a:t>SHEA</a:t>
            </a:r>
            <a:r>
              <a:rPr lang="en-US" sz="1200" b="1" dirty="0">
                <a:solidFill>
                  <a:srgbClr val="FF557E"/>
                </a:solidFill>
                <a:latin typeface="Soleil Xb" panose="02000503030000020004" pitchFamily="2" charset="77"/>
                <a:ea typeface="Calibri" panose="020F0502020204030204" pitchFamily="34" charset="0"/>
              </a:rPr>
              <a:t> </a:t>
            </a:r>
            <a:r>
              <a:rPr lang="en-US" sz="1200" b="1" dirty="0">
                <a:solidFill>
                  <a:srgbClr val="FF81D6"/>
                </a:solidFill>
                <a:latin typeface="Soleil Xb" panose="02000503030000020004" pitchFamily="2" charset="77"/>
                <a:ea typeface="Calibri" panose="020F0502020204030204" pitchFamily="34" charset="0"/>
              </a:rPr>
              <a:t>BUTTER</a:t>
            </a:r>
            <a:r>
              <a:rPr lang="en-US" sz="1200" b="1" dirty="0">
                <a:solidFill>
                  <a:srgbClr val="FF557E"/>
                </a:solidFill>
                <a:latin typeface="Soleil Xb" panose="02000503030000020004" pitchFamily="2" charset="77"/>
                <a:ea typeface="Calibri" panose="020F0502020204030204" pitchFamily="34" charset="0"/>
              </a:rPr>
              <a:t> </a:t>
            </a:r>
            <a:r>
              <a:rPr lang="en-US" sz="1200" dirty="0">
                <a:solidFill>
                  <a:prstClr val="black">
                    <a:lumMod val="65000"/>
                    <a:lumOff val="35000"/>
                  </a:prstClr>
                </a:solidFill>
                <a:latin typeface="Soleil Lt" panose="02000503000000020003" pitchFamily="2" charset="77"/>
              </a:rPr>
              <a:t>is known to deeply moisturize, nourish and soften skin while helping to promote elasticity.</a:t>
            </a:r>
          </a:p>
        </p:txBody>
      </p:sp>
      <p:sp>
        <p:nvSpPr>
          <p:cNvPr id="15" name="TextBox 17">
            <a:extLst>
              <a:ext uri="{FF2B5EF4-FFF2-40B4-BE49-F238E27FC236}">
                <a16:creationId xmlns:a16="http://schemas.microsoft.com/office/drawing/2014/main" id="{D9382863-5F43-4359-8A0D-DE3187E78640}"/>
              </a:ext>
            </a:extLst>
          </p:cNvPr>
          <p:cNvSpPr txBox="1"/>
          <p:nvPr/>
        </p:nvSpPr>
        <p:spPr>
          <a:xfrm>
            <a:off x="3363219" y="5113803"/>
            <a:ext cx="1400897" cy="600164"/>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b="1" dirty="0">
                <a:solidFill>
                  <a:prstClr val="black">
                    <a:lumMod val="65000"/>
                    <a:lumOff val="35000"/>
                  </a:prstClr>
                </a:solidFill>
                <a:latin typeface="Soleil" panose="02000503030000020004" pitchFamily="2" charset="77"/>
              </a:rPr>
              <a:t>MIDDLE: </a:t>
            </a:r>
          </a:p>
          <a:p>
            <a:pPr>
              <a:defRPr/>
            </a:pPr>
            <a:r>
              <a:rPr lang="en-US" sz="1100" dirty="0">
                <a:solidFill>
                  <a:prstClr val="black"/>
                </a:solidFill>
                <a:latin typeface="Soleil Lt" panose="00000400000000000000" pitchFamily="50" charset="0"/>
              </a:rPr>
              <a:t>Strawberry, Cotton Candy</a:t>
            </a:r>
            <a:endParaRPr lang="en-US" sz="1100" dirty="0">
              <a:solidFill>
                <a:prstClr val="black">
                  <a:lumMod val="65000"/>
                  <a:lumOff val="35000"/>
                </a:prstClr>
              </a:solidFill>
              <a:latin typeface="Soleil Lt" panose="00000400000000000000" pitchFamily="50" charset="0"/>
            </a:endParaRPr>
          </a:p>
        </p:txBody>
      </p:sp>
      <p:sp>
        <p:nvSpPr>
          <p:cNvPr id="17" name="TextBox 18">
            <a:extLst>
              <a:ext uri="{FF2B5EF4-FFF2-40B4-BE49-F238E27FC236}">
                <a16:creationId xmlns:a16="http://schemas.microsoft.com/office/drawing/2014/main" id="{EF6B6A82-6476-45B3-8D58-8E2B110252AF}"/>
              </a:ext>
            </a:extLst>
          </p:cNvPr>
          <p:cNvSpPr txBox="1"/>
          <p:nvPr/>
        </p:nvSpPr>
        <p:spPr>
          <a:xfrm>
            <a:off x="4813183" y="5113812"/>
            <a:ext cx="1338315" cy="430887"/>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b="1" dirty="0">
                <a:solidFill>
                  <a:prstClr val="black">
                    <a:lumMod val="65000"/>
                    <a:lumOff val="35000"/>
                  </a:prstClr>
                </a:solidFill>
                <a:latin typeface="Soleil" panose="02000503030000020004" pitchFamily="2" charset="77"/>
              </a:rPr>
              <a:t>BOTTOM: </a:t>
            </a:r>
          </a:p>
          <a:p>
            <a:pPr>
              <a:defRPr/>
            </a:pPr>
            <a:r>
              <a:rPr lang="en-US" sz="1100" dirty="0">
                <a:solidFill>
                  <a:prstClr val="black"/>
                </a:solidFill>
                <a:latin typeface="Soleil Lt" panose="00000400000000000000" pitchFamily="50" charset="0"/>
              </a:rPr>
              <a:t>Vanilla, Caramel</a:t>
            </a:r>
            <a:endParaRPr lang="en-US" sz="1100" dirty="0">
              <a:solidFill>
                <a:prstClr val="black">
                  <a:lumMod val="65000"/>
                  <a:lumOff val="35000"/>
                </a:prstClr>
              </a:solidFill>
              <a:latin typeface="Soleil Lt" panose="00000400000000000000" pitchFamily="50" charset="0"/>
            </a:endParaRPr>
          </a:p>
        </p:txBody>
      </p:sp>
      <p:pic>
        <p:nvPicPr>
          <p:cNvPr id="6146" name="Picture 2" descr="Barcode">
            <a:extLst>
              <a:ext uri="{FF2B5EF4-FFF2-40B4-BE49-F238E27FC236}">
                <a16:creationId xmlns:a16="http://schemas.microsoft.com/office/drawing/2014/main" id="{84574D1E-BE82-4BF8-91C2-0FB67C3F1B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32024" y="5591097"/>
            <a:ext cx="1574798" cy="69681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A picture containing graphical user interface&#10;&#10;Description automatically generated">
            <a:extLst>
              <a:ext uri="{FF2B5EF4-FFF2-40B4-BE49-F238E27FC236}">
                <a16:creationId xmlns:a16="http://schemas.microsoft.com/office/drawing/2014/main" id="{7C48045D-137B-4854-9A33-0A76F68CD7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69524" y="115826"/>
            <a:ext cx="2882155" cy="5046721"/>
          </a:xfrm>
          <a:prstGeom prst="rect">
            <a:avLst/>
          </a:prstGeom>
        </p:spPr>
      </p:pic>
    </p:spTree>
    <p:extLst>
      <p:ext uri="{BB962C8B-B14F-4D97-AF65-F5344CB8AC3E}">
        <p14:creationId xmlns:p14="http://schemas.microsoft.com/office/powerpoint/2010/main" val="14528276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2F652-86A3-E542-B7DD-03F40B0A22FF}"/>
              </a:ext>
            </a:extLst>
          </p:cNvPr>
          <p:cNvSpPr>
            <a:spLocks noGrp="1"/>
          </p:cNvSpPr>
          <p:nvPr>
            <p:ph type="title"/>
          </p:nvPr>
        </p:nvSpPr>
        <p:spPr>
          <a:xfrm>
            <a:off x="1524000" y="6339840"/>
            <a:ext cx="9144000" cy="518160"/>
          </a:xfrm>
          <a:solidFill>
            <a:srgbClr val="FF81D5"/>
          </a:solidFill>
        </p:spPr>
        <p:txBody>
          <a:bodyPr anchor="ctr" anchorCtr="0">
            <a:normAutofit/>
          </a:bodyPr>
          <a:lstStyle/>
          <a:p>
            <a:r>
              <a:rPr lang="en-US" sz="2200" dirty="0">
                <a:solidFill>
                  <a:schemeClr val="bg1"/>
                </a:solidFill>
              </a:rPr>
              <a:t>Whipped Butter: Holiday </a:t>
            </a:r>
          </a:p>
        </p:txBody>
      </p:sp>
      <p:pic>
        <p:nvPicPr>
          <p:cNvPr id="7" name="Picture 6">
            <a:extLst>
              <a:ext uri="{FF2B5EF4-FFF2-40B4-BE49-F238E27FC236}">
                <a16:creationId xmlns:a16="http://schemas.microsoft.com/office/drawing/2014/main" id="{14068FE3-C948-3145-8455-B4462F745BCA}"/>
              </a:ext>
            </a:extLst>
          </p:cNvPr>
          <p:cNvPicPr>
            <a:picLocks noChangeAspect="1"/>
          </p:cNvPicPr>
          <p:nvPr/>
        </p:nvPicPr>
        <p:blipFill>
          <a:blip r:embed="rId3" cstate="screen">
            <a:clrChange>
              <a:clrFrom>
                <a:srgbClr val="000000">
                  <a:alpha val="0"/>
                </a:srgbClr>
              </a:clrFrom>
              <a:clrTo>
                <a:srgbClr val="000000">
                  <a:alpha val="0"/>
                </a:srgbClr>
              </a:clrTo>
            </a:clrChange>
            <a:extLst>
              <a:ext uri="{28A0092B-C50C-407E-A947-70E740481C1C}">
                <a14:useLocalDpi xmlns:a14="http://schemas.microsoft.com/office/drawing/2010/main"/>
              </a:ext>
            </a:extLst>
          </a:blip>
          <a:stretch>
            <a:fillRect/>
          </a:stretch>
        </p:blipFill>
        <p:spPr>
          <a:xfrm>
            <a:off x="9032024" y="6494080"/>
            <a:ext cx="1451204" cy="209680"/>
          </a:xfrm>
          <a:prstGeom prst="rect">
            <a:avLst/>
          </a:prstGeom>
        </p:spPr>
      </p:pic>
      <p:sp>
        <p:nvSpPr>
          <p:cNvPr id="8" name="TextBox 7">
            <a:extLst>
              <a:ext uri="{FF2B5EF4-FFF2-40B4-BE49-F238E27FC236}">
                <a16:creationId xmlns:a16="http://schemas.microsoft.com/office/drawing/2014/main" id="{0317AE64-FE84-7F4E-BCAE-B7A34F8B5CAA}"/>
              </a:ext>
            </a:extLst>
          </p:cNvPr>
          <p:cNvSpPr txBox="1"/>
          <p:nvPr/>
        </p:nvSpPr>
        <p:spPr>
          <a:xfrm>
            <a:off x="6267464" y="6494081"/>
            <a:ext cx="2764563" cy="261610"/>
          </a:xfrm>
          <a:prstGeom prst="rect">
            <a:avLst/>
          </a:prstGeom>
          <a:noFill/>
          <a:ln w="3175">
            <a:noFill/>
          </a:ln>
        </p:spPr>
        <p:txBody>
          <a:bodyPr vert="horz" wrap="square" rtlCol="0" anchor="ctr" anchorCtr="0">
            <a:spAutoFit/>
          </a:bodyPr>
          <a:lstStyle/>
          <a:p>
            <a:pPr algn="r" defTabSz="914378">
              <a:defRPr/>
            </a:pPr>
            <a:r>
              <a:rPr lang="en-US" sz="1100" dirty="0">
                <a:solidFill>
                  <a:prstClr val="white"/>
                </a:solidFill>
                <a:latin typeface="Soleil Lt" panose="02000503000000020003" pitchFamily="2" charset="77"/>
              </a:rPr>
              <a:t>CONFIDENTIAL INFORMATION   |</a:t>
            </a:r>
          </a:p>
        </p:txBody>
      </p:sp>
      <p:sp>
        <p:nvSpPr>
          <p:cNvPr id="20" name="Rectangle 19">
            <a:extLst>
              <a:ext uri="{FF2B5EF4-FFF2-40B4-BE49-F238E27FC236}">
                <a16:creationId xmlns:a16="http://schemas.microsoft.com/office/drawing/2014/main" id="{7AA94412-C60F-EA49-91B8-F6EDD3F9F83A}"/>
              </a:ext>
            </a:extLst>
          </p:cNvPr>
          <p:cNvSpPr/>
          <p:nvPr/>
        </p:nvSpPr>
        <p:spPr>
          <a:xfrm>
            <a:off x="6553200" y="0"/>
            <a:ext cx="4114800" cy="6339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r>
              <a:rPr lang="en-US" dirty="0">
                <a:solidFill>
                  <a:prstClr val="white"/>
                </a:solidFill>
                <a:latin typeface="Calibri" panose="020F0502020204030204"/>
              </a:rPr>
              <a:t>≠≠≠</a:t>
            </a:r>
          </a:p>
        </p:txBody>
      </p:sp>
      <p:sp>
        <p:nvSpPr>
          <p:cNvPr id="21" name="TextBox 20">
            <a:extLst>
              <a:ext uri="{FF2B5EF4-FFF2-40B4-BE49-F238E27FC236}">
                <a16:creationId xmlns:a16="http://schemas.microsoft.com/office/drawing/2014/main" id="{E530329C-E1C0-40D0-B28C-0BCFDC417A3D}"/>
              </a:ext>
            </a:extLst>
          </p:cNvPr>
          <p:cNvSpPr txBox="1"/>
          <p:nvPr/>
        </p:nvSpPr>
        <p:spPr>
          <a:xfrm>
            <a:off x="9032024" y="5303906"/>
            <a:ext cx="1574798" cy="246221"/>
          </a:xfrm>
          <a:prstGeom prst="rect">
            <a:avLst/>
          </a:prstGeom>
          <a:solidFill>
            <a:srgbClr val="FFE3FD"/>
          </a:solidFill>
        </p:spPr>
        <p:txBody>
          <a:bodyPr wrap="square" rtlCol="0">
            <a:spAutoFit/>
          </a:bodyPr>
          <a:lstStyle/>
          <a:p>
            <a:pPr algn="ctr" defTabSz="457189">
              <a:defRPr/>
            </a:pPr>
            <a:r>
              <a:rPr lang="en-US" sz="1000" spc="300">
                <a:solidFill>
                  <a:prstClr val="black"/>
                </a:solidFill>
                <a:latin typeface="Soleil" panose="00000500000000000000" pitchFamily="50" charset="0"/>
              </a:rPr>
              <a:t>700767</a:t>
            </a:r>
            <a:endParaRPr lang="en-US" sz="1000" spc="300" dirty="0">
              <a:solidFill>
                <a:prstClr val="black"/>
              </a:solidFill>
              <a:latin typeface="Soleil" panose="00000500000000000000" pitchFamily="50" charset="0"/>
            </a:endParaRPr>
          </a:p>
        </p:txBody>
      </p:sp>
      <p:sp>
        <p:nvSpPr>
          <p:cNvPr id="3" name="TextBox 8">
            <a:extLst>
              <a:ext uri="{FF2B5EF4-FFF2-40B4-BE49-F238E27FC236}">
                <a16:creationId xmlns:a16="http://schemas.microsoft.com/office/drawing/2014/main" id="{BAF97B91-7744-482A-A81F-B94739986CEF}"/>
              </a:ext>
            </a:extLst>
          </p:cNvPr>
          <p:cNvSpPr txBox="1"/>
          <p:nvPr/>
        </p:nvSpPr>
        <p:spPr>
          <a:xfrm>
            <a:off x="1774278" y="1992725"/>
            <a:ext cx="2324227"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3600" dirty="0">
                <a:solidFill>
                  <a:prstClr val="black">
                    <a:lumMod val="65000"/>
                    <a:lumOff val="35000"/>
                  </a:prstClr>
                </a:solidFill>
                <a:latin typeface="Albany" pitchFamily="2" charset="77"/>
              </a:rPr>
              <a:t>Benefits</a:t>
            </a:r>
          </a:p>
        </p:txBody>
      </p:sp>
      <p:sp>
        <p:nvSpPr>
          <p:cNvPr id="4" name="Rectangle 3">
            <a:extLst>
              <a:ext uri="{FF2B5EF4-FFF2-40B4-BE49-F238E27FC236}">
                <a16:creationId xmlns:a16="http://schemas.microsoft.com/office/drawing/2014/main" id="{2A5F1FB4-404F-4E5B-B8C2-C86DE4ABDD3A}"/>
              </a:ext>
            </a:extLst>
          </p:cNvPr>
          <p:cNvSpPr/>
          <p:nvPr/>
        </p:nvSpPr>
        <p:spPr>
          <a:xfrm>
            <a:off x="1707318" y="4543567"/>
            <a:ext cx="4530419" cy="1246447"/>
          </a:xfrm>
          <a:prstGeom prst="rect">
            <a:avLst/>
          </a:prstGeom>
          <a:solidFill>
            <a:srgbClr val="FBF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a:solidFill>
                <a:prstClr val="white"/>
              </a:solidFill>
              <a:latin typeface="Calibri" panose="020F0502020204030204"/>
            </a:endParaRPr>
          </a:p>
        </p:txBody>
      </p:sp>
      <p:sp>
        <p:nvSpPr>
          <p:cNvPr id="5" name="TextBox 10">
            <a:extLst>
              <a:ext uri="{FF2B5EF4-FFF2-40B4-BE49-F238E27FC236}">
                <a16:creationId xmlns:a16="http://schemas.microsoft.com/office/drawing/2014/main" id="{3126ABA5-A050-4CCF-BA9E-EDF3219D6687}"/>
              </a:ext>
            </a:extLst>
          </p:cNvPr>
          <p:cNvSpPr txBox="1"/>
          <p:nvPr/>
        </p:nvSpPr>
        <p:spPr>
          <a:xfrm>
            <a:off x="1689390" y="4526228"/>
            <a:ext cx="2255593" cy="461665"/>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2400" dirty="0">
                <a:solidFill>
                  <a:prstClr val="black">
                    <a:lumMod val="65000"/>
                    <a:lumOff val="35000"/>
                  </a:prstClr>
                </a:solidFill>
                <a:latin typeface="Albany" pitchFamily="2" charset="77"/>
              </a:rPr>
              <a:t>Scent Profile </a:t>
            </a:r>
          </a:p>
        </p:txBody>
      </p:sp>
      <p:sp>
        <p:nvSpPr>
          <p:cNvPr id="6" name="TextBox 11">
            <a:extLst>
              <a:ext uri="{FF2B5EF4-FFF2-40B4-BE49-F238E27FC236}">
                <a16:creationId xmlns:a16="http://schemas.microsoft.com/office/drawing/2014/main" id="{97A81893-2C99-4D07-82A7-DC04EC91620D}"/>
              </a:ext>
            </a:extLst>
          </p:cNvPr>
          <p:cNvSpPr txBox="1"/>
          <p:nvPr/>
        </p:nvSpPr>
        <p:spPr>
          <a:xfrm>
            <a:off x="1757100" y="4943223"/>
            <a:ext cx="1530459" cy="600164"/>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b="1" dirty="0">
                <a:solidFill>
                  <a:prstClr val="black">
                    <a:lumMod val="65000"/>
                    <a:lumOff val="35000"/>
                  </a:prstClr>
                </a:solidFill>
                <a:latin typeface="Soleil" panose="02000503030000020004" pitchFamily="2" charset="77"/>
              </a:rPr>
              <a:t>TOP: </a:t>
            </a:r>
          </a:p>
          <a:p>
            <a:pPr>
              <a:defRPr/>
            </a:pPr>
            <a:r>
              <a:rPr lang="en-US" sz="1100" dirty="0">
                <a:solidFill>
                  <a:prstClr val="black"/>
                </a:solidFill>
                <a:latin typeface="Soleil Lt" panose="00000400000000000000" pitchFamily="50" charset="0"/>
              </a:rPr>
              <a:t>Fruity, Anise, Peppermint</a:t>
            </a:r>
            <a:endParaRPr lang="en-US" sz="1100" dirty="0">
              <a:solidFill>
                <a:prstClr val="black">
                  <a:lumMod val="65000"/>
                  <a:lumOff val="35000"/>
                </a:prstClr>
              </a:solidFill>
              <a:latin typeface="Soleil Lt" panose="00000400000000000000" pitchFamily="50" charset="0"/>
            </a:endParaRPr>
          </a:p>
        </p:txBody>
      </p:sp>
      <p:sp>
        <p:nvSpPr>
          <p:cNvPr id="11" name="TextBox 14">
            <a:extLst>
              <a:ext uri="{FF2B5EF4-FFF2-40B4-BE49-F238E27FC236}">
                <a16:creationId xmlns:a16="http://schemas.microsoft.com/office/drawing/2014/main" id="{284B681B-5430-406A-9877-F9A9C4F22883}"/>
              </a:ext>
            </a:extLst>
          </p:cNvPr>
          <p:cNvSpPr txBox="1"/>
          <p:nvPr/>
        </p:nvSpPr>
        <p:spPr>
          <a:xfrm>
            <a:off x="1773203" y="549827"/>
            <a:ext cx="4596681" cy="126188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2000" b="1" dirty="0">
                <a:solidFill>
                  <a:srgbClr val="FF81D6"/>
                </a:solidFill>
                <a:latin typeface="Soleil" panose="02000503030000020004" pitchFamily="2" charset="77"/>
              </a:rPr>
              <a:t>Candy Cane Whipped Butter</a:t>
            </a:r>
          </a:p>
          <a:p>
            <a:pPr>
              <a:defRPr/>
            </a:pPr>
            <a:r>
              <a:rPr lang="en-US" sz="1400" dirty="0">
                <a:solidFill>
                  <a:prstClr val="black">
                    <a:lumMod val="65000"/>
                    <a:lumOff val="35000"/>
                  </a:prstClr>
                </a:solidFill>
                <a:latin typeface="Soleil Lt" panose="02000503000000020003" pitchFamily="2" charset="77"/>
              </a:rPr>
              <a:t>Give dry winter skin a reason to glow this season! Our lightweight formula packs a hydration punch with nourishing antioxidants, shea butter and vanilla. Candy Cane Whipped Butter is a festive way to get a holiday glow.</a:t>
            </a:r>
            <a:endParaRPr lang="en-US" sz="1600" dirty="0">
              <a:solidFill>
                <a:prstClr val="black">
                  <a:lumMod val="95000"/>
                  <a:lumOff val="5000"/>
                </a:prstClr>
              </a:solidFill>
              <a:latin typeface="Soleil Lt" panose="02000503000000020003" pitchFamily="2" charset="77"/>
            </a:endParaRPr>
          </a:p>
        </p:txBody>
      </p:sp>
      <p:sp>
        <p:nvSpPr>
          <p:cNvPr id="13" name="TextBox 16">
            <a:extLst>
              <a:ext uri="{FF2B5EF4-FFF2-40B4-BE49-F238E27FC236}">
                <a16:creationId xmlns:a16="http://schemas.microsoft.com/office/drawing/2014/main" id="{3F79B4C9-8EC3-411E-B755-C63ED90CC308}"/>
              </a:ext>
            </a:extLst>
          </p:cNvPr>
          <p:cNvSpPr txBox="1"/>
          <p:nvPr/>
        </p:nvSpPr>
        <p:spPr>
          <a:xfrm>
            <a:off x="1773012" y="2501926"/>
            <a:ext cx="4596867" cy="1569660"/>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200" b="1" dirty="0">
                <a:solidFill>
                  <a:srgbClr val="FF81D6"/>
                </a:solidFill>
                <a:latin typeface="Soleil" panose="02000503030000020004" pitchFamily="2" charset="77"/>
                <a:ea typeface="Calibri" panose="020F0502020204030204" pitchFamily="34" charset="0"/>
              </a:rPr>
              <a:t>VANILLA BEAN </a:t>
            </a:r>
            <a:r>
              <a:rPr lang="en-US" sz="1200" dirty="0">
                <a:solidFill>
                  <a:prstClr val="black">
                    <a:lumMod val="65000"/>
                    <a:lumOff val="35000"/>
                  </a:prstClr>
                </a:solidFill>
                <a:latin typeface="Soleil Lt" panose="02000503000000020003" pitchFamily="2" charset="77"/>
                <a:ea typeface="Calibri" panose="020F0502020204030204" pitchFamily="34" charset="0"/>
              </a:rPr>
              <a:t>rich in antioxidants and vitamin B, vanilla can protect your skin from environmental pollutants and soothe dry skin.</a:t>
            </a:r>
          </a:p>
          <a:p>
            <a:pPr>
              <a:defRPr/>
            </a:pPr>
            <a:endParaRPr lang="en-US" sz="1200" dirty="0">
              <a:solidFill>
                <a:prstClr val="black">
                  <a:lumMod val="65000"/>
                  <a:lumOff val="35000"/>
                </a:prstClr>
              </a:solidFill>
              <a:latin typeface="Soleil Lt" panose="02000503000000020003" pitchFamily="2" charset="77"/>
              <a:ea typeface="Calibri" panose="020F0502020204030204" pitchFamily="34" charset="0"/>
            </a:endParaRPr>
          </a:p>
          <a:p>
            <a:pPr>
              <a:defRPr/>
            </a:pPr>
            <a:r>
              <a:rPr lang="en-US" sz="1200" b="1" dirty="0">
                <a:solidFill>
                  <a:srgbClr val="FF81D6"/>
                </a:solidFill>
                <a:latin typeface="Soleil" panose="02000503030000020004" pitchFamily="2" charset="77"/>
                <a:ea typeface="Calibri" panose="020F0502020204030204" pitchFamily="34" charset="0"/>
              </a:rPr>
              <a:t>PEPPERMINT OIL </a:t>
            </a:r>
            <a:r>
              <a:rPr lang="en-US" sz="1200" dirty="0">
                <a:solidFill>
                  <a:prstClr val="black">
                    <a:lumMod val="65000"/>
                    <a:lumOff val="35000"/>
                  </a:prstClr>
                </a:solidFill>
                <a:latin typeface="Soleil Lt" panose="02000503000000020003" pitchFamily="2" charset="77"/>
                <a:ea typeface="Calibri" panose="020F0502020204030204" pitchFamily="34" charset="0"/>
              </a:rPr>
              <a:t>a natural anti bacterial, peppermint oil soothes irritated skin and reduces inflammation.</a:t>
            </a:r>
          </a:p>
          <a:p>
            <a:pPr>
              <a:defRPr/>
            </a:pPr>
            <a:endParaRPr lang="en-US" sz="1200" dirty="0">
              <a:solidFill>
                <a:prstClr val="black">
                  <a:lumMod val="95000"/>
                  <a:lumOff val="5000"/>
                </a:prstClr>
              </a:solidFill>
              <a:latin typeface="Soleil Lt" panose="02000503000000020003" pitchFamily="2" charset="77"/>
              <a:ea typeface="Calibri" panose="020F0502020204030204" pitchFamily="34" charset="0"/>
            </a:endParaRPr>
          </a:p>
          <a:p>
            <a:pPr>
              <a:defRPr/>
            </a:pPr>
            <a:r>
              <a:rPr lang="en-US" sz="1200" b="1" dirty="0">
                <a:solidFill>
                  <a:srgbClr val="FF81D6"/>
                </a:solidFill>
                <a:latin typeface="Soleil Xb" panose="02000503030000020004" pitchFamily="2" charset="77"/>
                <a:ea typeface="Calibri" panose="020F0502020204030204" pitchFamily="34" charset="0"/>
              </a:rPr>
              <a:t>SHEA</a:t>
            </a:r>
            <a:r>
              <a:rPr lang="en-US" sz="1200" b="1" dirty="0">
                <a:solidFill>
                  <a:srgbClr val="FF557E"/>
                </a:solidFill>
                <a:latin typeface="Soleil Xb" panose="02000503030000020004" pitchFamily="2" charset="77"/>
                <a:ea typeface="Calibri" panose="020F0502020204030204" pitchFamily="34" charset="0"/>
              </a:rPr>
              <a:t> </a:t>
            </a:r>
            <a:r>
              <a:rPr lang="en-US" sz="1200" b="1" dirty="0">
                <a:solidFill>
                  <a:srgbClr val="FF81D6"/>
                </a:solidFill>
                <a:latin typeface="Soleil Xb" panose="02000503030000020004" pitchFamily="2" charset="77"/>
                <a:ea typeface="Calibri" panose="020F0502020204030204" pitchFamily="34" charset="0"/>
              </a:rPr>
              <a:t>BUTTER</a:t>
            </a:r>
            <a:r>
              <a:rPr lang="en-US" sz="1200" b="1" dirty="0">
                <a:solidFill>
                  <a:srgbClr val="FF557E"/>
                </a:solidFill>
                <a:latin typeface="Soleil Xb" panose="02000503030000020004" pitchFamily="2" charset="77"/>
                <a:ea typeface="Calibri" panose="020F0502020204030204" pitchFamily="34" charset="0"/>
              </a:rPr>
              <a:t> </a:t>
            </a:r>
            <a:r>
              <a:rPr lang="en-US" sz="1200" dirty="0">
                <a:solidFill>
                  <a:prstClr val="black">
                    <a:lumMod val="65000"/>
                    <a:lumOff val="35000"/>
                  </a:prstClr>
                </a:solidFill>
                <a:latin typeface="Soleil Lt" panose="02000503000000020003" pitchFamily="2" charset="77"/>
              </a:rPr>
              <a:t>is known to deeply moisturize, nourish and soften skin while helping to promote elasticity.</a:t>
            </a:r>
          </a:p>
        </p:txBody>
      </p:sp>
      <p:sp>
        <p:nvSpPr>
          <p:cNvPr id="15" name="TextBox 17">
            <a:extLst>
              <a:ext uri="{FF2B5EF4-FFF2-40B4-BE49-F238E27FC236}">
                <a16:creationId xmlns:a16="http://schemas.microsoft.com/office/drawing/2014/main" id="{885B94A8-078E-43F0-8E09-662BCE21F20B}"/>
              </a:ext>
            </a:extLst>
          </p:cNvPr>
          <p:cNvSpPr txBox="1"/>
          <p:nvPr/>
        </p:nvSpPr>
        <p:spPr>
          <a:xfrm>
            <a:off x="3336203" y="4943224"/>
            <a:ext cx="1400897" cy="600164"/>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b="1" dirty="0">
                <a:solidFill>
                  <a:prstClr val="black">
                    <a:lumMod val="65000"/>
                    <a:lumOff val="35000"/>
                  </a:prstClr>
                </a:solidFill>
                <a:latin typeface="Soleil" panose="02000503030000020004" pitchFamily="2" charset="77"/>
              </a:rPr>
              <a:t>MIDDLE: </a:t>
            </a:r>
          </a:p>
          <a:p>
            <a:pPr>
              <a:defRPr/>
            </a:pPr>
            <a:r>
              <a:rPr lang="en-US" sz="1100" dirty="0">
                <a:solidFill>
                  <a:prstClr val="black"/>
                </a:solidFill>
                <a:latin typeface="Soleil Lt" panose="00000400000000000000" pitchFamily="50" charset="0"/>
              </a:rPr>
              <a:t>Strawberry, Cotton Candy</a:t>
            </a:r>
            <a:endParaRPr lang="en-US" sz="1100" dirty="0">
              <a:solidFill>
                <a:prstClr val="black">
                  <a:lumMod val="65000"/>
                  <a:lumOff val="35000"/>
                </a:prstClr>
              </a:solidFill>
              <a:latin typeface="Soleil Lt" panose="00000400000000000000" pitchFamily="50" charset="0"/>
            </a:endParaRPr>
          </a:p>
        </p:txBody>
      </p:sp>
      <p:sp>
        <p:nvSpPr>
          <p:cNvPr id="17" name="TextBox 18">
            <a:extLst>
              <a:ext uri="{FF2B5EF4-FFF2-40B4-BE49-F238E27FC236}">
                <a16:creationId xmlns:a16="http://schemas.microsoft.com/office/drawing/2014/main" id="{0F237F0E-1808-4EB8-9D8E-7BA350D8A347}"/>
              </a:ext>
            </a:extLst>
          </p:cNvPr>
          <p:cNvSpPr txBox="1"/>
          <p:nvPr/>
        </p:nvSpPr>
        <p:spPr>
          <a:xfrm>
            <a:off x="4786167" y="4943233"/>
            <a:ext cx="1338315" cy="430887"/>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b="1" dirty="0">
                <a:solidFill>
                  <a:prstClr val="black">
                    <a:lumMod val="65000"/>
                    <a:lumOff val="35000"/>
                  </a:prstClr>
                </a:solidFill>
                <a:latin typeface="Soleil" panose="02000503030000020004" pitchFamily="2" charset="77"/>
              </a:rPr>
              <a:t>BOTTOM: </a:t>
            </a:r>
          </a:p>
          <a:p>
            <a:pPr>
              <a:defRPr/>
            </a:pPr>
            <a:r>
              <a:rPr lang="en-US" sz="1100" dirty="0">
                <a:solidFill>
                  <a:prstClr val="black"/>
                </a:solidFill>
                <a:latin typeface="Soleil Lt" panose="00000400000000000000" pitchFamily="50" charset="0"/>
              </a:rPr>
              <a:t>Vanilla, Caramel</a:t>
            </a:r>
            <a:endParaRPr lang="en-US" sz="1100" dirty="0">
              <a:solidFill>
                <a:prstClr val="black">
                  <a:lumMod val="65000"/>
                  <a:lumOff val="35000"/>
                </a:prstClr>
              </a:solidFill>
              <a:latin typeface="Soleil Lt" panose="00000400000000000000" pitchFamily="50" charset="0"/>
            </a:endParaRPr>
          </a:p>
        </p:txBody>
      </p:sp>
      <p:pic>
        <p:nvPicPr>
          <p:cNvPr id="13314" name="Picture 2" descr="Barcode">
            <a:extLst>
              <a:ext uri="{FF2B5EF4-FFF2-40B4-BE49-F238E27FC236}">
                <a16:creationId xmlns:a16="http://schemas.microsoft.com/office/drawing/2014/main" id="{C2D6EB0E-EE65-4DDD-A3AD-91AC3EDEE0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74881" y="5598636"/>
            <a:ext cx="1565490" cy="69269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picture containing graphical user interface&#10;&#10;Description automatically generated">
            <a:extLst>
              <a:ext uri="{FF2B5EF4-FFF2-40B4-BE49-F238E27FC236}">
                <a16:creationId xmlns:a16="http://schemas.microsoft.com/office/drawing/2014/main" id="{D1939869-116A-4DE8-8926-FA5F099A22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25844" y="164467"/>
            <a:ext cx="2588123" cy="4949177"/>
          </a:xfrm>
          <a:prstGeom prst="rect">
            <a:avLst/>
          </a:prstGeom>
        </p:spPr>
      </p:pic>
    </p:spTree>
    <p:extLst>
      <p:ext uri="{BB962C8B-B14F-4D97-AF65-F5344CB8AC3E}">
        <p14:creationId xmlns:p14="http://schemas.microsoft.com/office/powerpoint/2010/main" val="3550169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2F652-86A3-E542-B7DD-03F40B0A22FF}"/>
              </a:ext>
            </a:extLst>
          </p:cNvPr>
          <p:cNvSpPr>
            <a:spLocks noGrp="1"/>
          </p:cNvSpPr>
          <p:nvPr>
            <p:ph type="title"/>
          </p:nvPr>
        </p:nvSpPr>
        <p:spPr>
          <a:xfrm>
            <a:off x="1524000" y="6339840"/>
            <a:ext cx="9144000" cy="518160"/>
          </a:xfrm>
          <a:solidFill>
            <a:srgbClr val="FF81D5"/>
          </a:solidFill>
        </p:spPr>
        <p:txBody>
          <a:bodyPr anchor="ctr" anchorCtr="0">
            <a:normAutofit/>
          </a:bodyPr>
          <a:lstStyle/>
          <a:p>
            <a:r>
              <a:rPr lang="en-US" sz="2200" dirty="0">
                <a:solidFill>
                  <a:schemeClr val="bg1"/>
                </a:solidFill>
              </a:rPr>
              <a:t>Body Wash: Holiday </a:t>
            </a:r>
          </a:p>
        </p:txBody>
      </p:sp>
      <p:pic>
        <p:nvPicPr>
          <p:cNvPr id="7" name="Picture 6">
            <a:extLst>
              <a:ext uri="{FF2B5EF4-FFF2-40B4-BE49-F238E27FC236}">
                <a16:creationId xmlns:a16="http://schemas.microsoft.com/office/drawing/2014/main" id="{14068FE3-C948-3145-8455-B4462F745BCA}"/>
              </a:ext>
            </a:extLst>
          </p:cNvPr>
          <p:cNvPicPr>
            <a:picLocks noChangeAspect="1"/>
          </p:cNvPicPr>
          <p:nvPr/>
        </p:nvPicPr>
        <p:blipFill>
          <a:blip r:embed="rId3" cstate="screen">
            <a:clrChange>
              <a:clrFrom>
                <a:srgbClr val="000000">
                  <a:alpha val="0"/>
                </a:srgbClr>
              </a:clrFrom>
              <a:clrTo>
                <a:srgbClr val="000000">
                  <a:alpha val="0"/>
                </a:srgbClr>
              </a:clrTo>
            </a:clrChange>
            <a:extLst>
              <a:ext uri="{28A0092B-C50C-407E-A947-70E740481C1C}">
                <a14:useLocalDpi xmlns:a14="http://schemas.microsoft.com/office/drawing/2010/main"/>
              </a:ext>
            </a:extLst>
          </a:blip>
          <a:stretch>
            <a:fillRect/>
          </a:stretch>
        </p:blipFill>
        <p:spPr>
          <a:xfrm>
            <a:off x="9032024" y="6494080"/>
            <a:ext cx="1451204" cy="209680"/>
          </a:xfrm>
          <a:prstGeom prst="rect">
            <a:avLst/>
          </a:prstGeom>
        </p:spPr>
      </p:pic>
      <p:sp>
        <p:nvSpPr>
          <p:cNvPr id="8" name="TextBox 7">
            <a:extLst>
              <a:ext uri="{FF2B5EF4-FFF2-40B4-BE49-F238E27FC236}">
                <a16:creationId xmlns:a16="http://schemas.microsoft.com/office/drawing/2014/main" id="{0317AE64-FE84-7F4E-BCAE-B7A34F8B5CAA}"/>
              </a:ext>
            </a:extLst>
          </p:cNvPr>
          <p:cNvSpPr txBox="1"/>
          <p:nvPr/>
        </p:nvSpPr>
        <p:spPr>
          <a:xfrm>
            <a:off x="6267464" y="6494081"/>
            <a:ext cx="2764563" cy="261610"/>
          </a:xfrm>
          <a:prstGeom prst="rect">
            <a:avLst/>
          </a:prstGeom>
          <a:noFill/>
          <a:ln w="3175">
            <a:noFill/>
          </a:ln>
        </p:spPr>
        <p:txBody>
          <a:bodyPr vert="horz" wrap="square" rtlCol="0" anchor="ctr" anchorCtr="0">
            <a:spAutoFit/>
          </a:bodyPr>
          <a:lstStyle/>
          <a:p>
            <a:pPr algn="r" defTabSz="914378">
              <a:defRPr/>
            </a:pPr>
            <a:r>
              <a:rPr lang="en-US" sz="1100" dirty="0">
                <a:solidFill>
                  <a:prstClr val="white"/>
                </a:solidFill>
                <a:latin typeface="Soleil Lt" panose="02000503000000020003" pitchFamily="2" charset="77"/>
              </a:rPr>
              <a:t>CONFIDENTIAL INFORMATION   |</a:t>
            </a:r>
          </a:p>
        </p:txBody>
      </p:sp>
      <p:sp>
        <p:nvSpPr>
          <p:cNvPr id="20" name="Rectangle 19">
            <a:extLst>
              <a:ext uri="{FF2B5EF4-FFF2-40B4-BE49-F238E27FC236}">
                <a16:creationId xmlns:a16="http://schemas.microsoft.com/office/drawing/2014/main" id="{7AA94412-C60F-EA49-91B8-F6EDD3F9F83A}"/>
              </a:ext>
            </a:extLst>
          </p:cNvPr>
          <p:cNvSpPr/>
          <p:nvPr/>
        </p:nvSpPr>
        <p:spPr>
          <a:xfrm>
            <a:off x="6553200" y="0"/>
            <a:ext cx="4114800" cy="6339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r>
              <a:rPr lang="en-US" dirty="0">
                <a:solidFill>
                  <a:prstClr val="white"/>
                </a:solidFill>
                <a:latin typeface="Calibri" panose="020F0502020204030204"/>
              </a:rPr>
              <a:t>≠≠≠</a:t>
            </a:r>
          </a:p>
        </p:txBody>
      </p:sp>
      <p:sp>
        <p:nvSpPr>
          <p:cNvPr id="21" name="TextBox 20">
            <a:extLst>
              <a:ext uri="{FF2B5EF4-FFF2-40B4-BE49-F238E27FC236}">
                <a16:creationId xmlns:a16="http://schemas.microsoft.com/office/drawing/2014/main" id="{E530329C-E1C0-40D0-B28C-0BCFDC417A3D}"/>
              </a:ext>
            </a:extLst>
          </p:cNvPr>
          <p:cNvSpPr txBox="1"/>
          <p:nvPr/>
        </p:nvSpPr>
        <p:spPr>
          <a:xfrm>
            <a:off x="8908430" y="5295424"/>
            <a:ext cx="1574798" cy="246221"/>
          </a:xfrm>
          <a:prstGeom prst="rect">
            <a:avLst/>
          </a:prstGeom>
          <a:solidFill>
            <a:srgbClr val="FFE3FD"/>
          </a:solidFill>
        </p:spPr>
        <p:txBody>
          <a:bodyPr wrap="square" rtlCol="0">
            <a:spAutoFit/>
          </a:bodyPr>
          <a:lstStyle/>
          <a:p>
            <a:pPr algn="ctr" defTabSz="457189">
              <a:defRPr/>
            </a:pPr>
            <a:r>
              <a:rPr lang="en-US" sz="1000" spc="300">
                <a:solidFill>
                  <a:prstClr val="black"/>
                </a:solidFill>
                <a:latin typeface="Soleil" panose="00000500000000000000" pitchFamily="50" charset="0"/>
              </a:rPr>
              <a:t>700603</a:t>
            </a:r>
            <a:endParaRPr lang="en-US" sz="1000" spc="300" dirty="0">
              <a:solidFill>
                <a:prstClr val="black"/>
              </a:solidFill>
              <a:latin typeface="Soleil" panose="00000500000000000000" pitchFamily="50" charset="0"/>
            </a:endParaRPr>
          </a:p>
        </p:txBody>
      </p:sp>
      <p:sp>
        <p:nvSpPr>
          <p:cNvPr id="3" name="TextBox 8">
            <a:extLst>
              <a:ext uri="{FF2B5EF4-FFF2-40B4-BE49-F238E27FC236}">
                <a16:creationId xmlns:a16="http://schemas.microsoft.com/office/drawing/2014/main" id="{D2EAA70D-579E-43D2-A331-F3ADEF9FE889}"/>
              </a:ext>
            </a:extLst>
          </p:cNvPr>
          <p:cNvSpPr txBox="1"/>
          <p:nvPr/>
        </p:nvSpPr>
        <p:spPr>
          <a:xfrm>
            <a:off x="1774278" y="2121359"/>
            <a:ext cx="2324227"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3600" dirty="0">
                <a:solidFill>
                  <a:prstClr val="black">
                    <a:lumMod val="65000"/>
                    <a:lumOff val="35000"/>
                  </a:prstClr>
                </a:solidFill>
                <a:latin typeface="Albany" pitchFamily="2" charset="77"/>
              </a:rPr>
              <a:t>Benefits</a:t>
            </a:r>
          </a:p>
        </p:txBody>
      </p:sp>
      <p:sp>
        <p:nvSpPr>
          <p:cNvPr id="4" name="Rectangle 3">
            <a:extLst>
              <a:ext uri="{FF2B5EF4-FFF2-40B4-BE49-F238E27FC236}">
                <a16:creationId xmlns:a16="http://schemas.microsoft.com/office/drawing/2014/main" id="{83ED5691-251A-4B90-827E-D3E4E51B1D9A}"/>
              </a:ext>
            </a:extLst>
          </p:cNvPr>
          <p:cNvSpPr/>
          <p:nvPr/>
        </p:nvSpPr>
        <p:spPr>
          <a:xfrm>
            <a:off x="1707318" y="4672201"/>
            <a:ext cx="4530419" cy="1246447"/>
          </a:xfrm>
          <a:prstGeom prst="rect">
            <a:avLst/>
          </a:prstGeom>
          <a:solidFill>
            <a:srgbClr val="FBF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a:solidFill>
                <a:prstClr val="white"/>
              </a:solidFill>
              <a:latin typeface="Calibri" panose="020F0502020204030204"/>
            </a:endParaRPr>
          </a:p>
        </p:txBody>
      </p:sp>
      <p:sp>
        <p:nvSpPr>
          <p:cNvPr id="5" name="TextBox 10">
            <a:extLst>
              <a:ext uri="{FF2B5EF4-FFF2-40B4-BE49-F238E27FC236}">
                <a16:creationId xmlns:a16="http://schemas.microsoft.com/office/drawing/2014/main" id="{5F4E2A98-C6F5-4946-BE95-2C28B2BC626D}"/>
              </a:ext>
            </a:extLst>
          </p:cNvPr>
          <p:cNvSpPr txBox="1"/>
          <p:nvPr/>
        </p:nvSpPr>
        <p:spPr>
          <a:xfrm>
            <a:off x="1792971" y="4610192"/>
            <a:ext cx="2179556" cy="461665"/>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2400" dirty="0">
                <a:solidFill>
                  <a:prstClr val="black">
                    <a:lumMod val="65000"/>
                    <a:lumOff val="35000"/>
                  </a:prstClr>
                </a:solidFill>
                <a:latin typeface="Albany" pitchFamily="2" charset="77"/>
              </a:rPr>
              <a:t>Scent Profile </a:t>
            </a:r>
          </a:p>
        </p:txBody>
      </p:sp>
      <p:sp>
        <p:nvSpPr>
          <p:cNvPr id="6" name="TextBox 11">
            <a:extLst>
              <a:ext uri="{FF2B5EF4-FFF2-40B4-BE49-F238E27FC236}">
                <a16:creationId xmlns:a16="http://schemas.microsoft.com/office/drawing/2014/main" id="{56CB5D6A-2D72-47CF-B2E3-A6E60292D648}"/>
              </a:ext>
            </a:extLst>
          </p:cNvPr>
          <p:cNvSpPr txBox="1"/>
          <p:nvPr/>
        </p:nvSpPr>
        <p:spPr>
          <a:xfrm>
            <a:off x="1757100" y="5071857"/>
            <a:ext cx="1530459" cy="600164"/>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b="1" dirty="0">
                <a:solidFill>
                  <a:prstClr val="black">
                    <a:lumMod val="65000"/>
                    <a:lumOff val="35000"/>
                  </a:prstClr>
                </a:solidFill>
                <a:latin typeface="Soleil" panose="02000503030000020004" pitchFamily="2" charset="77"/>
              </a:rPr>
              <a:t>TOP: </a:t>
            </a:r>
          </a:p>
          <a:p>
            <a:pPr>
              <a:defRPr/>
            </a:pPr>
            <a:r>
              <a:rPr lang="en-US" sz="1100" dirty="0">
                <a:solidFill>
                  <a:prstClr val="black"/>
                </a:solidFill>
                <a:latin typeface="Soleil Lt" panose="00000400000000000000" pitchFamily="50" charset="0"/>
              </a:rPr>
              <a:t>Fruity, Anise, Peppermint</a:t>
            </a:r>
            <a:endParaRPr lang="en-US" sz="1100" dirty="0">
              <a:solidFill>
                <a:prstClr val="black">
                  <a:lumMod val="65000"/>
                  <a:lumOff val="35000"/>
                </a:prstClr>
              </a:solidFill>
              <a:latin typeface="Soleil Lt" panose="00000400000000000000" pitchFamily="50" charset="0"/>
            </a:endParaRPr>
          </a:p>
        </p:txBody>
      </p:sp>
      <p:sp>
        <p:nvSpPr>
          <p:cNvPr id="11" name="TextBox 14">
            <a:extLst>
              <a:ext uri="{FF2B5EF4-FFF2-40B4-BE49-F238E27FC236}">
                <a16:creationId xmlns:a16="http://schemas.microsoft.com/office/drawing/2014/main" id="{52AD4F38-419E-4E7D-BB62-805620632B6F}"/>
              </a:ext>
            </a:extLst>
          </p:cNvPr>
          <p:cNvSpPr txBox="1"/>
          <p:nvPr/>
        </p:nvSpPr>
        <p:spPr>
          <a:xfrm>
            <a:off x="1773203" y="678460"/>
            <a:ext cx="4596681" cy="126188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2000" b="1" dirty="0">
                <a:solidFill>
                  <a:srgbClr val="FF81D6"/>
                </a:solidFill>
                <a:latin typeface="Soleil" panose="02000503030000020004" pitchFamily="2" charset="77"/>
              </a:rPr>
              <a:t>Candy Cane Body Wash</a:t>
            </a:r>
          </a:p>
          <a:p>
            <a:pPr>
              <a:defRPr/>
            </a:pPr>
            <a:r>
              <a:rPr lang="en-US" sz="1400" dirty="0">
                <a:solidFill>
                  <a:prstClr val="black">
                    <a:lumMod val="65000"/>
                    <a:lumOff val="35000"/>
                  </a:prstClr>
                </a:solidFill>
                <a:latin typeface="Soleil Lt" panose="02000503000000020003" pitchFamily="2" charset="77"/>
              </a:rPr>
              <a:t>Get ready to sing this holidays when you shower with our Candy Cane Foaming Gel Wash! Enjoy a rich lather packed with nourishing antioxidants, shea butter and vanilla. Candy Cane Body Wash is a festive way to get a holiday glow.</a:t>
            </a:r>
            <a:endParaRPr lang="en-US" sz="1600" dirty="0">
              <a:solidFill>
                <a:prstClr val="black">
                  <a:lumMod val="95000"/>
                  <a:lumOff val="5000"/>
                </a:prstClr>
              </a:solidFill>
              <a:latin typeface="Soleil Lt" panose="02000503000000020003" pitchFamily="2" charset="77"/>
            </a:endParaRPr>
          </a:p>
        </p:txBody>
      </p:sp>
      <p:sp>
        <p:nvSpPr>
          <p:cNvPr id="13" name="TextBox 16">
            <a:extLst>
              <a:ext uri="{FF2B5EF4-FFF2-40B4-BE49-F238E27FC236}">
                <a16:creationId xmlns:a16="http://schemas.microsoft.com/office/drawing/2014/main" id="{E5F1ADB2-83DD-4C8B-BE43-5FB3F48BDEB1}"/>
              </a:ext>
            </a:extLst>
          </p:cNvPr>
          <p:cNvSpPr txBox="1"/>
          <p:nvPr/>
        </p:nvSpPr>
        <p:spPr>
          <a:xfrm>
            <a:off x="1773012" y="2630560"/>
            <a:ext cx="4596867" cy="1569660"/>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200" b="1" dirty="0">
                <a:solidFill>
                  <a:srgbClr val="FF81D6"/>
                </a:solidFill>
                <a:latin typeface="Soleil" panose="02000503030000020004" pitchFamily="2" charset="77"/>
                <a:ea typeface="Calibri" panose="020F0502020204030204" pitchFamily="34" charset="0"/>
              </a:rPr>
              <a:t>VANILLA BEAN </a:t>
            </a:r>
            <a:r>
              <a:rPr lang="en-US" sz="1200" dirty="0">
                <a:solidFill>
                  <a:prstClr val="black">
                    <a:lumMod val="65000"/>
                    <a:lumOff val="35000"/>
                  </a:prstClr>
                </a:solidFill>
                <a:latin typeface="Soleil Lt" panose="02000503000000020003" pitchFamily="2" charset="77"/>
                <a:ea typeface="Calibri" panose="020F0502020204030204" pitchFamily="34" charset="0"/>
              </a:rPr>
              <a:t>rich in antioxidants and vitamin B, vanilla can protect your skin from environmental pollutants and soothe dry skin.</a:t>
            </a:r>
          </a:p>
          <a:p>
            <a:pPr>
              <a:defRPr/>
            </a:pPr>
            <a:endParaRPr lang="en-US" sz="1200" dirty="0">
              <a:solidFill>
                <a:prstClr val="black">
                  <a:lumMod val="65000"/>
                  <a:lumOff val="35000"/>
                </a:prstClr>
              </a:solidFill>
              <a:latin typeface="Soleil Lt" panose="02000503000000020003" pitchFamily="2" charset="77"/>
              <a:ea typeface="Calibri" panose="020F0502020204030204" pitchFamily="34" charset="0"/>
            </a:endParaRPr>
          </a:p>
          <a:p>
            <a:pPr>
              <a:defRPr/>
            </a:pPr>
            <a:r>
              <a:rPr lang="en-US" sz="1200" b="1" dirty="0">
                <a:solidFill>
                  <a:srgbClr val="FF81D6"/>
                </a:solidFill>
                <a:latin typeface="Soleil" panose="02000503030000020004" pitchFamily="2" charset="77"/>
                <a:ea typeface="Calibri" panose="020F0502020204030204" pitchFamily="34" charset="0"/>
              </a:rPr>
              <a:t>PEPPERMINT OIL </a:t>
            </a:r>
            <a:r>
              <a:rPr lang="en-US" sz="1200" dirty="0">
                <a:solidFill>
                  <a:prstClr val="black">
                    <a:lumMod val="65000"/>
                    <a:lumOff val="35000"/>
                  </a:prstClr>
                </a:solidFill>
                <a:latin typeface="Soleil Lt" panose="02000503000000020003" pitchFamily="2" charset="77"/>
                <a:ea typeface="Calibri" panose="020F0502020204030204" pitchFamily="34" charset="0"/>
              </a:rPr>
              <a:t>a natural anti bacterial, peppermint oil soothes irritated skin and reduces inflammation.</a:t>
            </a:r>
          </a:p>
          <a:p>
            <a:pPr>
              <a:defRPr/>
            </a:pPr>
            <a:endParaRPr lang="en-US" sz="1200" dirty="0">
              <a:solidFill>
                <a:prstClr val="black">
                  <a:lumMod val="95000"/>
                  <a:lumOff val="5000"/>
                </a:prstClr>
              </a:solidFill>
              <a:latin typeface="Soleil Lt" panose="02000503000000020003" pitchFamily="2" charset="77"/>
              <a:ea typeface="Calibri" panose="020F0502020204030204" pitchFamily="34" charset="0"/>
            </a:endParaRPr>
          </a:p>
          <a:p>
            <a:pPr>
              <a:defRPr/>
            </a:pPr>
            <a:r>
              <a:rPr lang="en-US" sz="1200" b="1" dirty="0">
                <a:solidFill>
                  <a:srgbClr val="FF81D6"/>
                </a:solidFill>
                <a:latin typeface="Soleil Xb" panose="02000503030000020004" pitchFamily="2" charset="77"/>
                <a:ea typeface="Calibri" panose="020F0502020204030204" pitchFamily="34" charset="0"/>
              </a:rPr>
              <a:t>SHEA</a:t>
            </a:r>
            <a:r>
              <a:rPr lang="en-US" sz="1200" b="1" dirty="0">
                <a:solidFill>
                  <a:srgbClr val="FF557E"/>
                </a:solidFill>
                <a:latin typeface="Soleil Xb" panose="02000503030000020004" pitchFamily="2" charset="77"/>
                <a:ea typeface="Calibri" panose="020F0502020204030204" pitchFamily="34" charset="0"/>
              </a:rPr>
              <a:t> </a:t>
            </a:r>
            <a:r>
              <a:rPr lang="en-US" sz="1200" b="1" dirty="0">
                <a:solidFill>
                  <a:srgbClr val="FF81D6"/>
                </a:solidFill>
                <a:latin typeface="Soleil Xb" panose="02000503030000020004" pitchFamily="2" charset="77"/>
                <a:ea typeface="Calibri" panose="020F0502020204030204" pitchFamily="34" charset="0"/>
              </a:rPr>
              <a:t>BUTTER</a:t>
            </a:r>
            <a:r>
              <a:rPr lang="en-US" sz="1200" b="1" dirty="0">
                <a:solidFill>
                  <a:srgbClr val="FF557E"/>
                </a:solidFill>
                <a:latin typeface="Soleil Xb" panose="02000503030000020004" pitchFamily="2" charset="77"/>
                <a:ea typeface="Calibri" panose="020F0502020204030204" pitchFamily="34" charset="0"/>
              </a:rPr>
              <a:t> </a:t>
            </a:r>
            <a:r>
              <a:rPr lang="en-US" sz="1200" dirty="0">
                <a:solidFill>
                  <a:prstClr val="black">
                    <a:lumMod val="65000"/>
                    <a:lumOff val="35000"/>
                  </a:prstClr>
                </a:solidFill>
                <a:latin typeface="Soleil Lt" panose="02000503000000020003" pitchFamily="2" charset="77"/>
              </a:rPr>
              <a:t>is known to deeply moisturize, nourish and soften skin while helping to promote elasticity.</a:t>
            </a:r>
          </a:p>
        </p:txBody>
      </p:sp>
      <p:sp>
        <p:nvSpPr>
          <p:cNvPr id="15" name="TextBox 17">
            <a:extLst>
              <a:ext uri="{FF2B5EF4-FFF2-40B4-BE49-F238E27FC236}">
                <a16:creationId xmlns:a16="http://schemas.microsoft.com/office/drawing/2014/main" id="{9E9D1E25-1EF2-421B-B0F1-7DB313476ADC}"/>
              </a:ext>
            </a:extLst>
          </p:cNvPr>
          <p:cNvSpPr txBox="1"/>
          <p:nvPr/>
        </p:nvSpPr>
        <p:spPr>
          <a:xfrm>
            <a:off x="3336203" y="5071858"/>
            <a:ext cx="1400897" cy="600164"/>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b="1" dirty="0">
                <a:solidFill>
                  <a:prstClr val="black">
                    <a:lumMod val="65000"/>
                    <a:lumOff val="35000"/>
                  </a:prstClr>
                </a:solidFill>
                <a:latin typeface="Soleil" panose="02000503030000020004" pitchFamily="2" charset="77"/>
              </a:rPr>
              <a:t>MIDDLE: </a:t>
            </a:r>
          </a:p>
          <a:p>
            <a:pPr>
              <a:defRPr/>
            </a:pPr>
            <a:r>
              <a:rPr lang="en-US" sz="1100" dirty="0">
                <a:solidFill>
                  <a:prstClr val="black"/>
                </a:solidFill>
                <a:latin typeface="Soleil Lt" panose="00000400000000000000" pitchFamily="50" charset="0"/>
              </a:rPr>
              <a:t>Strawberry, Cotton Candy</a:t>
            </a:r>
            <a:endParaRPr lang="en-US" sz="1100" dirty="0">
              <a:solidFill>
                <a:prstClr val="black">
                  <a:lumMod val="65000"/>
                  <a:lumOff val="35000"/>
                </a:prstClr>
              </a:solidFill>
              <a:latin typeface="Soleil Lt" panose="00000400000000000000" pitchFamily="50" charset="0"/>
            </a:endParaRPr>
          </a:p>
        </p:txBody>
      </p:sp>
      <p:sp>
        <p:nvSpPr>
          <p:cNvPr id="17" name="TextBox 18">
            <a:extLst>
              <a:ext uri="{FF2B5EF4-FFF2-40B4-BE49-F238E27FC236}">
                <a16:creationId xmlns:a16="http://schemas.microsoft.com/office/drawing/2014/main" id="{BC03D07C-7419-4805-AB84-610A6B2B907E}"/>
              </a:ext>
            </a:extLst>
          </p:cNvPr>
          <p:cNvSpPr txBox="1"/>
          <p:nvPr/>
        </p:nvSpPr>
        <p:spPr>
          <a:xfrm>
            <a:off x="4786167" y="5071867"/>
            <a:ext cx="1338315" cy="430887"/>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b="1" dirty="0">
                <a:solidFill>
                  <a:prstClr val="black">
                    <a:lumMod val="65000"/>
                    <a:lumOff val="35000"/>
                  </a:prstClr>
                </a:solidFill>
                <a:latin typeface="Soleil" panose="02000503030000020004" pitchFamily="2" charset="77"/>
              </a:rPr>
              <a:t>BOTTOM: </a:t>
            </a:r>
          </a:p>
          <a:p>
            <a:pPr>
              <a:defRPr/>
            </a:pPr>
            <a:r>
              <a:rPr lang="en-US" sz="1100" dirty="0">
                <a:solidFill>
                  <a:prstClr val="black"/>
                </a:solidFill>
                <a:latin typeface="Soleil Lt" panose="00000400000000000000" pitchFamily="50" charset="0"/>
              </a:rPr>
              <a:t>Vanilla, Caramel</a:t>
            </a:r>
            <a:endParaRPr lang="en-US" sz="1100" dirty="0">
              <a:solidFill>
                <a:prstClr val="black">
                  <a:lumMod val="65000"/>
                  <a:lumOff val="35000"/>
                </a:prstClr>
              </a:solidFill>
              <a:latin typeface="Soleil Lt" panose="00000400000000000000" pitchFamily="50" charset="0"/>
            </a:endParaRPr>
          </a:p>
        </p:txBody>
      </p:sp>
      <p:pic>
        <p:nvPicPr>
          <p:cNvPr id="19458" name="Picture 2" descr="Barcode">
            <a:extLst>
              <a:ext uri="{FF2B5EF4-FFF2-40B4-BE49-F238E27FC236}">
                <a16:creationId xmlns:a16="http://schemas.microsoft.com/office/drawing/2014/main" id="{5EC6BB37-4DB4-44BA-9A48-C33E2AFD62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06553" y="5592336"/>
            <a:ext cx="1574798" cy="69681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Graphical user interface, application&#10;&#10;Description automatically generated">
            <a:extLst>
              <a:ext uri="{FF2B5EF4-FFF2-40B4-BE49-F238E27FC236}">
                <a16:creationId xmlns:a16="http://schemas.microsoft.com/office/drawing/2014/main" id="{00FB84A5-6247-4AC3-8065-22A5521A36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38384" y="494366"/>
            <a:ext cx="2081587" cy="4698748"/>
          </a:xfrm>
          <a:prstGeom prst="rect">
            <a:avLst/>
          </a:prstGeom>
        </p:spPr>
      </p:pic>
    </p:spTree>
    <p:extLst>
      <p:ext uri="{BB962C8B-B14F-4D97-AF65-F5344CB8AC3E}">
        <p14:creationId xmlns:p14="http://schemas.microsoft.com/office/powerpoint/2010/main" val="30645162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2F652-86A3-E542-B7DD-03F40B0A22FF}"/>
              </a:ext>
            </a:extLst>
          </p:cNvPr>
          <p:cNvSpPr>
            <a:spLocks noGrp="1"/>
          </p:cNvSpPr>
          <p:nvPr>
            <p:ph type="title"/>
          </p:nvPr>
        </p:nvSpPr>
        <p:spPr>
          <a:xfrm>
            <a:off x="1524000" y="6339840"/>
            <a:ext cx="9144000" cy="518160"/>
          </a:xfrm>
          <a:solidFill>
            <a:srgbClr val="FF81D5"/>
          </a:solidFill>
        </p:spPr>
        <p:txBody>
          <a:bodyPr anchor="ctr" anchorCtr="0">
            <a:normAutofit/>
          </a:bodyPr>
          <a:lstStyle/>
          <a:p>
            <a:r>
              <a:rPr lang="en-US" sz="2200" dirty="0">
                <a:solidFill>
                  <a:schemeClr val="bg1"/>
                </a:solidFill>
              </a:rPr>
              <a:t>Shave Oil: Holiday </a:t>
            </a:r>
          </a:p>
        </p:txBody>
      </p:sp>
      <p:pic>
        <p:nvPicPr>
          <p:cNvPr id="7" name="Picture 6">
            <a:extLst>
              <a:ext uri="{FF2B5EF4-FFF2-40B4-BE49-F238E27FC236}">
                <a16:creationId xmlns:a16="http://schemas.microsoft.com/office/drawing/2014/main" id="{14068FE3-C948-3145-8455-B4462F745BCA}"/>
              </a:ext>
            </a:extLst>
          </p:cNvPr>
          <p:cNvPicPr>
            <a:picLocks noChangeAspect="1"/>
          </p:cNvPicPr>
          <p:nvPr/>
        </p:nvPicPr>
        <p:blipFill>
          <a:blip r:embed="rId3" cstate="screen">
            <a:clrChange>
              <a:clrFrom>
                <a:srgbClr val="000000">
                  <a:alpha val="0"/>
                </a:srgbClr>
              </a:clrFrom>
              <a:clrTo>
                <a:srgbClr val="000000">
                  <a:alpha val="0"/>
                </a:srgbClr>
              </a:clrTo>
            </a:clrChange>
            <a:extLst>
              <a:ext uri="{28A0092B-C50C-407E-A947-70E740481C1C}">
                <a14:useLocalDpi xmlns:a14="http://schemas.microsoft.com/office/drawing/2010/main"/>
              </a:ext>
            </a:extLst>
          </a:blip>
          <a:stretch>
            <a:fillRect/>
          </a:stretch>
        </p:blipFill>
        <p:spPr>
          <a:xfrm>
            <a:off x="9032024" y="6494080"/>
            <a:ext cx="1451204" cy="209680"/>
          </a:xfrm>
          <a:prstGeom prst="rect">
            <a:avLst/>
          </a:prstGeom>
        </p:spPr>
      </p:pic>
      <p:sp>
        <p:nvSpPr>
          <p:cNvPr id="8" name="TextBox 7">
            <a:extLst>
              <a:ext uri="{FF2B5EF4-FFF2-40B4-BE49-F238E27FC236}">
                <a16:creationId xmlns:a16="http://schemas.microsoft.com/office/drawing/2014/main" id="{0317AE64-FE84-7F4E-BCAE-B7A34F8B5CAA}"/>
              </a:ext>
            </a:extLst>
          </p:cNvPr>
          <p:cNvSpPr txBox="1"/>
          <p:nvPr/>
        </p:nvSpPr>
        <p:spPr>
          <a:xfrm>
            <a:off x="6267464" y="6494081"/>
            <a:ext cx="2764563" cy="261610"/>
          </a:xfrm>
          <a:prstGeom prst="rect">
            <a:avLst/>
          </a:prstGeom>
          <a:noFill/>
          <a:ln w="3175">
            <a:noFill/>
          </a:ln>
        </p:spPr>
        <p:txBody>
          <a:bodyPr vert="horz" wrap="square" rtlCol="0" anchor="ctr" anchorCtr="0">
            <a:spAutoFit/>
          </a:bodyPr>
          <a:lstStyle/>
          <a:p>
            <a:pPr algn="r" defTabSz="914378">
              <a:defRPr/>
            </a:pPr>
            <a:r>
              <a:rPr lang="en-US" sz="1100" dirty="0">
                <a:solidFill>
                  <a:prstClr val="white"/>
                </a:solidFill>
                <a:latin typeface="Soleil Lt" panose="02000503000000020003" pitchFamily="2" charset="77"/>
              </a:rPr>
              <a:t>CONFIDENTIAL INFORMATION   |</a:t>
            </a:r>
          </a:p>
        </p:txBody>
      </p:sp>
      <p:sp>
        <p:nvSpPr>
          <p:cNvPr id="20" name="Rectangle 19">
            <a:extLst>
              <a:ext uri="{FF2B5EF4-FFF2-40B4-BE49-F238E27FC236}">
                <a16:creationId xmlns:a16="http://schemas.microsoft.com/office/drawing/2014/main" id="{7AA94412-C60F-EA49-91B8-F6EDD3F9F83A}"/>
              </a:ext>
            </a:extLst>
          </p:cNvPr>
          <p:cNvSpPr/>
          <p:nvPr/>
        </p:nvSpPr>
        <p:spPr>
          <a:xfrm>
            <a:off x="6553200" y="0"/>
            <a:ext cx="4114800" cy="6339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r>
              <a:rPr lang="en-US" dirty="0">
                <a:solidFill>
                  <a:prstClr val="white"/>
                </a:solidFill>
                <a:latin typeface="Calibri" panose="020F0502020204030204"/>
              </a:rPr>
              <a:t>≠≠≠</a:t>
            </a:r>
          </a:p>
        </p:txBody>
      </p:sp>
      <p:sp>
        <p:nvSpPr>
          <p:cNvPr id="21" name="TextBox 20">
            <a:extLst>
              <a:ext uri="{FF2B5EF4-FFF2-40B4-BE49-F238E27FC236}">
                <a16:creationId xmlns:a16="http://schemas.microsoft.com/office/drawing/2014/main" id="{E530329C-E1C0-40D0-B28C-0BCFDC417A3D}"/>
              </a:ext>
            </a:extLst>
          </p:cNvPr>
          <p:cNvSpPr txBox="1"/>
          <p:nvPr/>
        </p:nvSpPr>
        <p:spPr>
          <a:xfrm>
            <a:off x="8944116" y="5217403"/>
            <a:ext cx="1574798" cy="246221"/>
          </a:xfrm>
          <a:prstGeom prst="rect">
            <a:avLst/>
          </a:prstGeom>
          <a:solidFill>
            <a:srgbClr val="FFE3FD"/>
          </a:solidFill>
        </p:spPr>
        <p:txBody>
          <a:bodyPr wrap="square" rtlCol="0">
            <a:spAutoFit/>
          </a:bodyPr>
          <a:lstStyle/>
          <a:p>
            <a:pPr algn="ctr" defTabSz="457189">
              <a:defRPr/>
            </a:pPr>
            <a:r>
              <a:rPr lang="en-US" sz="1000" spc="300" dirty="0">
                <a:solidFill>
                  <a:prstClr val="black"/>
                </a:solidFill>
                <a:latin typeface="Soleil" panose="00000500000000000000" pitchFamily="50" charset="0"/>
              </a:rPr>
              <a:t>TBD</a:t>
            </a:r>
          </a:p>
        </p:txBody>
      </p:sp>
      <p:sp>
        <p:nvSpPr>
          <p:cNvPr id="3" name="TextBox 8">
            <a:extLst>
              <a:ext uri="{FF2B5EF4-FFF2-40B4-BE49-F238E27FC236}">
                <a16:creationId xmlns:a16="http://schemas.microsoft.com/office/drawing/2014/main" id="{84321BF3-1FE1-4CB6-8D97-0B50E459F2F5}"/>
              </a:ext>
            </a:extLst>
          </p:cNvPr>
          <p:cNvSpPr txBox="1"/>
          <p:nvPr/>
        </p:nvSpPr>
        <p:spPr>
          <a:xfrm>
            <a:off x="1801294" y="2087803"/>
            <a:ext cx="2324227"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3600" dirty="0">
                <a:solidFill>
                  <a:prstClr val="black">
                    <a:lumMod val="65000"/>
                    <a:lumOff val="35000"/>
                  </a:prstClr>
                </a:solidFill>
                <a:latin typeface="Albany" pitchFamily="2" charset="77"/>
              </a:rPr>
              <a:t>Benefits</a:t>
            </a:r>
          </a:p>
        </p:txBody>
      </p:sp>
      <p:sp>
        <p:nvSpPr>
          <p:cNvPr id="4" name="Rectangle 3">
            <a:extLst>
              <a:ext uri="{FF2B5EF4-FFF2-40B4-BE49-F238E27FC236}">
                <a16:creationId xmlns:a16="http://schemas.microsoft.com/office/drawing/2014/main" id="{88FF4896-5952-4D6A-B35C-8676EC4C4A48}"/>
              </a:ext>
            </a:extLst>
          </p:cNvPr>
          <p:cNvSpPr/>
          <p:nvPr/>
        </p:nvSpPr>
        <p:spPr>
          <a:xfrm>
            <a:off x="1734334" y="4638645"/>
            <a:ext cx="4530419" cy="1246447"/>
          </a:xfrm>
          <a:prstGeom prst="rect">
            <a:avLst/>
          </a:prstGeom>
          <a:solidFill>
            <a:srgbClr val="FBF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a:solidFill>
                <a:prstClr val="white"/>
              </a:solidFill>
              <a:latin typeface="Calibri" panose="020F0502020204030204"/>
            </a:endParaRPr>
          </a:p>
        </p:txBody>
      </p:sp>
      <p:sp>
        <p:nvSpPr>
          <p:cNvPr id="5" name="TextBox 10">
            <a:extLst>
              <a:ext uri="{FF2B5EF4-FFF2-40B4-BE49-F238E27FC236}">
                <a16:creationId xmlns:a16="http://schemas.microsoft.com/office/drawing/2014/main" id="{27508466-7A18-4D30-98DF-D0F1E85148D2}"/>
              </a:ext>
            </a:extLst>
          </p:cNvPr>
          <p:cNvSpPr txBox="1"/>
          <p:nvPr/>
        </p:nvSpPr>
        <p:spPr>
          <a:xfrm>
            <a:off x="1671063" y="4560841"/>
            <a:ext cx="2584687" cy="461665"/>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2400" dirty="0">
                <a:solidFill>
                  <a:prstClr val="black">
                    <a:lumMod val="65000"/>
                    <a:lumOff val="35000"/>
                  </a:prstClr>
                </a:solidFill>
                <a:latin typeface="Albany" pitchFamily="2" charset="77"/>
              </a:rPr>
              <a:t>Scent Profile </a:t>
            </a:r>
          </a:p>
        </p:txBody>
      </p:sp>
      <p:sp>
        <p:nvSpPr>
          <p:cNvPr id="6" name="TextBox 11">
            <a:extLst>
              <a:ext uri="{FF2B5EF4-FFF2-40B4-BE49-F238E27FC236}">
                <a16:creationId xmlns:a16="http://schemas.microsoft.com/office/drawing/2014/main" id="{4F56BB26-4540-4473-A99F-6E9E0A0D2BCB}"/>
              </a:ext>
            </a:extLst>
          </p:cNvPr>
          <p:cNvSpPr txBox="1"/>
          <p:nvPr/>
        </p:nvSpPr>
        <p:spPr>
          <a:xfrm>
            <a:off x="1784116" y="5038301"/>
            <a:ext cx="1530459" cy="600164"/>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b="1" dirty="0">
                <a:solidFill>
                  <a:prstClr val="black">
                    <a:lumMod val="65000"/>
                    <a:lumOff val="35000"/>
                  </a:prstClr>
                </a:solidFill>
                <a:latin typeface="Soleil" panose="02000503030000020004" pitchFamily="2" charset="77"/>
              </a:rPr>
              <a:t>TOP: </a:t>
            </a:r>
          </a:p>
          <a:p>
            <a:pPr>
              <a:defRPr/>
            </a:pPr>
            <a:r>
              <a:rPr lang="en-US" sz="1100" dirty="0">
                <a:solidFill>
                  <a:prstClr val="black"/>
                </a:solidFill>
                <a:latin typeface="Soleil Lt" panose="00000400000000000000" pitchFamily="50" charset="0"/>
              </a:rPr>
              <a:t>Fruity, Anise, Peppermint</a:t>
            </a:r>
            <a:endParaRPr lang="en-US" sz="1100" dirty="0">
              <a:solidFill>
                <a:prstClr val="black">
                  <a:lumMod val="65000"/>
                  <a:lumOff val="35000"/>
                </a:prstClr>
              </a:solidFill>
              <a:latin typeface="Soleil Lt" panose="00000400000000000000" pitchFamily="50" charset="0"/>
            </a:endParaRPr>
          </a:p>
        </p:txBody>
      </p:sp>
      <p:sp>
        <p:nvSpPr>
          <p:cNvPr id="11" name="TextBox 14">
            <a:extLst>
              <a:ext uri="{FF2B5EF4-FFF2-40B4-BE49-F238E27FC236}">
                <a16:creationId xmlns:a16="http://schemas.microsoft.com/office/drawing/2014/main" id="{DAA9C74E-69ED-426C-88CA-81C872094884}"/>
              </a:ext>
            </a:extLst>
          </p:cNvPr>
          <p:cNvSpPr txBox="1"/>
          <p:nvPr/>
        </p:nvSpPr>
        <p:spPr>
          <a:xfrm>
            <a:off x="1800219" y="644904"/>
            <a:ext cx="4596681" cy="126188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2000" b="1" dirty="0">
                <a:solidFill>
                  <a:srgbClr val="FF81D6"/>
                </a:solidFill>
                <a:latin typeface="Soleil" panose="02000503030000020004" pitchFamily="2" charset="77"/>
              </a:rPr>
              <a:t>Candy Cane Shave Oil</a:t>
            </a:r>
          </a:p>
          <a:p>
            <a:pPr>
              <a:defRPr/>
            </a:pPr>
            <a:r>
              <a:rPr lang="en-US" sz="1400" dirty="0">
                <a:solidFill>
                  <a:prstClr val="black">
                    <a:lumMod val="65000"/>
                    <a:lumOff val="35000"/>
                  </a:prstClr>
                </a:solidFill>
                <a:latin typeface="Soleil Lt" panose="02000503000000020003" pitchFamily="2" charset="77"/>
              </a:rPr>
              <a:t>Get a silky-smooth, sweet skin when you shave with our Candy Cane Moisturizing Shave Oil with soothing peppermint, shea butter, and vanilla. </a:t>
            </a:r>
          </a:p>
          <a:p>
            <a:pPr>
              <a:defRPr/>
            </a:pPr>
            <a:r>
              <a:rPr lang="en-US" sz="1400" dirty="0">
                <a:solidFill>
                  <a:prstClr val="black">
                    <a:lumMod val="65000"/>
                    <a:lumOff val="35000"/>
                  </a:prstClr>
                </a:solidFill>
                <a:latin typeface="Soleil Lt" panose="02000503000000020003" pitchFamily="2" charset="77"/>
              </a:rPr>
              <a:t>Candy Cane Shave Oil is a festive way to get a holiday glow.</a:t>
            </a:r>
            <a:endParaRPr lang="en-US" sz="1600" dirty="0">
              <a:solidFill>
                <a:prstClr val="black">
                  <a:lumMod val="95000"/>
                  <a:lumOff val="5000"/>
                </a:prstClr>
              </a:solidFill>
              <a:latin typeface="Soleil Lt" panose="02000503000000020003" pitchFamily="2" charset="77"/>
            </a:endParaRPr>
          </a:p>
        </p:txBody>
      </p:sp>
      <p:sp>
        <p:nvSpPr>
          <p:cNvPr id="13" name="TextBox 16">
            <a:extLst>
              <a:ext uri="{FF2B5EF4-FFF2-40B4-BE49-F238E27FC236}">
                <a16:creationId xmlns:a16="http://schemas.microsoft.com/office/drawing/2014/main" id="{0D0165D8-07FF-4553-9FC5-937C12ABC75B}"/>
              </a:ext>
            </a:extLst>
          </p:cNvPr>
          <p:cNvSpPr txBox="1"/>
          <p:nvPr/>
        </p:nvSpPr>
        <p:spPr>
          <a:xfrm>
            <a:off x="1800028" y="2597004"/>
            <a:ext cx="4596867" cy="1569660"/>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200" b="1" dirty="0">
                <a:solidFill>
                  <a:srgbClr val="FF81D6"/>
                </a:solidFill>
                <a:latin typeface="Soleil" panose="02000503030000020004" pitchFamily="2" charset="77"/>
                <a:ea typeface="Calibri" panose="020F0502020204030204" pitchFamily="34" charset="0"/>
              </a:rPr>
              <a:t>VANILLA BEAN </a:t>
            </a:r>
            <a:r>
              <a:rPr lang="en-US" sz="1200" dirty="0">
                <a:solidFill>
                  <a:prstClr val="black">
                    <a:lumMod val="65000"/>
                    <a:lumOff val="35000"/>
                  </a:prstClr>
                </a:solidFill>
                <a:latin typeface="Soleil Lt" panose="02000503000000020003" pitchFamily="2" charset="77"/>
                <a:ea typeface="Calibri" panose="020F0502020204030204" pitchFamily="34" charset="0"/>
              </a:rPr>
              <a:t>rich in antioxidants and vitamin B, vanilla can protect your skin from environmental pollutants and soothe dry skin.</a:t>
            </a:r>
          </a:p>
          <a:p>
            <a:pPr>
              <a:defRPr/>
            </a:pPr>
            <a:endParaRPr lang="en-US" sz="1200" dirty="0">
              <a:solidFill>
                <a:prstClr val="black">
                  <a:lumMod val="65000"/>
                  <a:lumOff val="35000"/>
                </a:prstClr>
              </a:solidFill>
              <a:latin typeface="Soleil Lt" panose="02000503000000020003" pitchFamily="2" charset="77"/>
              <a:ea typeface="Calibri" panose="020F0502020204030204" pitchFamily="34" charset="0"/>
            </a:endParaRPr>
          </a:p>
          <a:p>
            <a:pPr>
              <a:defRPr/>
            </a:pPr>
            <a:r>
              <a:rPr lang="en-US" sz="1200" b="1" dirty="0">
                <a:solidFill>
                  <a:srgbClr val="FF81D6"/>
                </a:solidFill>
                <a:latin typeface="Soleil" panose="02000503030000020004" pitchFamily="2" charset="77"/>
                <a:ea typeface="Calibri" panose="020F0502020204030204" pitchFamily="34" charset="0"/>
              </a:rPr>
              <a:t>PEPPERMINT OIL </a:t>
            </a:r>
            <a:r>
              <a:rPr lang="en-US" sz="1200" dirty="0">
                <a:solidFill>
                  <a:prstClr val="black">
                    <a:lumMod val="65000"/>
                    <a:lumOff val="35000"/>
                  </a:prstClr>
                </a:solidFill>
                <a:latin typeface="Soleil Lt" panose="02000503000000020003" pitchFamily="2" charset="77"/>
                <a:ea typeface="Calibri" panose="020F0502020204030204" pitchFamily="34" charset="0"/>
              </a:rPr>
              <a:t>a natural anti bacterial, peppermint oil soothes irritated skin and reduces inflammation.</a:t>
            </a:r>
          </a:p>
          <a:p>
            <a:pPr>
              <a:defRPr/>
            </a:pPr>
            <a:endParaRPr lang="en-US" sz="1200" dirty="0">
              <a:solidFill>
                <a:prstClr val="black">
                  <a:lumMod val="95000"/>
                  <a:lumOff val="5000"/>
                </a:prstClr>
              </a:solidFill>
              <a:latin typeface="Soleil Lt" panose="02000503000000020003" pitchFamily="2" charset="77"/>
              <a:ea typeface="Calibri" panose="020F0502020204030204" pitchFamily="34" charset="0"/>
            </a:endParaRPr>
          </a:p>
          <a:p>
            <a:pPr>
              <a:defRPr/>
            </a:pPr>
            <a:r>
              <a:rPr lang="en-US" sz="1200" b="1" dirty="0">
                <a:solidFill>
                  <a:srgbClr val="FF81D6"/>
                </a:solidFill>
                <a:latin typeface="Soleil Xb" panose="02000503030000020004" pitchFamily="2" charset="77"/>
                <a:ea typeface="Calibri" panose="020F0502020204030204" pitchFamily="34" charset="0"/>
              </a:rPr>
              <a:t>SHEA</a:t>
            </a:r>
            <a:r>
              <a:rPr lang="en-US" sz="1200" b="1" dirty="0">
                <a:solidFill>
                  <a:srgbClr val="FF557E"/>
                </a:solidFill>
                <a:latin typeface="Soleil Xb" panose="02000503030000020004" pitchFamily="2" charset="77"/>
                <a:ea typeface="Calibri" panose="020F0502020204030204" pitchFamily="34" charset="0"/>
              </a:rPr>
              <a:t> </a:t>
            </a:r>
            <a:r>
              <a:rPr lang="en-US" sz="1200" b="1" dirty="0">
                <a:solidFill>
                  <a:srgbClr val="FF81D6"/>
                </a:solidFill>
                <a:latin typeface="Soleil Xb" panose="02000503030000020004" pitchFamily="2" charset="77"/>
                <a:ea typeface="Calibri" panose="020F0502020204030204" pitchFamily="34" charset="0"/>
              </a:rPr>
              <a:t>BUTTER</a:t>
            </a:r>
            <a:r>
              <a:rPr lang="en-US" sz="1200" b="1" dirty="0">
                <a:solidFill>
                  <a:srgbClr val="FF557E"/>
                </a:solidFill>
                <a:latin typeface="Soleil Xb" panose="02000503030000020004" pitchFamily="2" charset="77"/>
                <a:ea typeface="Calibri" panose="020F0502020204030204" pitchFamily="34" charset="0"/>
              </a:rPr>
              <a:t> </a:t>
            </a:r>
            <a:r>
              <a:rPr lang="en-US" sz="1200" dirty="0">
                <a:solidFill>
                  <a:prstClr val="black">
                    <a:lumMod val="65000"/>
                    <a:lumOff val="35000"/>
                  </a:prstClr>
                </a:solidFill>
                <a:latin typeface="Soleil Lt" panose="02000503000000020003" pitchFamily="2" charset="77"/>
              </a:rPr>
              <a:t>is known to deeply moisturize, nourish and soften skin while helping to promote elasticity.</a:t>
            </a:r>
          </a:p>
        </p:txBody>
      </p:sp>
      <p:sp>
        <p:nvSpPr>
          <p:cNvPr id="15" name="TextBox 17">
            <a:extLst>
              <a:ext uri="{FF2B5EF4-FFF2-40B4-BE49-F238E27FC236}">
                <a16:creationId xmlns:a16="http://schemas.microsoft.com/office/drawing/2014/main" id="{68B1B2E7-D73E-44A7-BB02-DD9F3302B17C}"/>
              </a:ext>
            </a:extLst>
          </p:cNvPr>
          <p:cNvSpPr txBox="1"/>
          <p:nvPr/>
        </p:nvSpPr>
        <p:spPr>
          <a:xfrm>
            <a:off x="3363219" y="5038302"/>
            <a:ext cx="1400897" cy="600164"/>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b="1" dirty="0">
                <a:solidFill>
                  <a:prstClr val="black">
                    <a:lumMod val="65000"/>
                    <a:lumOff val="35000"/>
                  </a:prstClr>
                </a:solidFill>
                <a:latin typeface="Soleil" panose="02000503030000020004" pitchFamily="2" charset="77"/>
              </a:rPr>
              <a:t>MIDDLE: </a:t>
            </a:r>
          </a:p>
          <a:p>
            <a:pPr>
              <a:defRPr/>
            </a:pPr>
            <a:r>
              <a:rPr lang="en-US" sz="1100" dirty="0">
                <a:solidFill>
                  <a:prstClr val="black"/>
                </a:solidFill>
                <a:latin typeface="Soleil Lt" panose="00000400000000000000" pitchFamily="50" charset="0"/>
              </a:rPr>
              <a:t>Strawberry, Cotton Candy</a:t>
            </a:r>
            <a:endParaRPr lang="en-US" sz="1100" dirty="0">
              <a:solidFill>
                <a:prstClr val="black">
                  <a:lumMod val="65000"/>
                  <a:lumOff val="35000"/>
                </a:prstClr>
              </a:solidFill>
              <a:latin typeface="Soleil Lt" panose="00000400000000000000" pitchFamily="50" charset="0"/>
            </a:endParaRPr>
          </a:p>
        </p:txBody>
      </p:sp>
      <p:sp>
        <p:nvSpPr>
          <p:cNvPr id="17" name="TextBox 18">
            <a:extLst>
              <a:ext uri="{FF2B5EF4-FFF2-40B4-BE49-F238E27FC236}">
                <a16:creationId xmlns:a16="http://schemas.microsoft.com/office/drawing/2014/main" id="{2C125D00-01D3-45D6-86FF-018BF324EA4A}"/>
              </a:ext>
            </a:extLst>
          </p:cNvPr>
          <p:cNvSpPr txBox="1"/>
          <p:nvPr/>
        </p:nvSpPr>
        <p:spPr>
          <a:xfrm>
            <a:off x="4813183" y="5038311"/>
            <a:ext cx="1338315" cy="430887"/>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b="1" dirty="0">
                <a:solidFill>
                  <a:prstClr val="black">
                    <a:lumMod val="65000"/>
                    <a:lumOff val="35000"/>
                  </a:prstClr>
                </a:solidFill>
                <a:latin typeface="Soleil" panose="02000503030000020004" pitchFamily="2" charset="77"/>
              </a:rPr>
              <a:t>BOTTOM: </a:t>
            </a:r>
          </a:p>
          <a:p>
            <a:pPr>
              <a:defRPr/>
            </a:pPr>
            <a:r>
              <a:rPr lang="en-US" sz="1100" dirty="0">
                <a:solidFill>
                  <a:prstClr val="black"/>
                </a:solidFill>
                <a:latin typeface="Soleil Lt" panose="00000400000000000000" pitchFamily="50" charset="0"/>
              </a:rPr>
              <a:t>Vanilla, Caramel</a:t>
            </a:r>
            <a:endParaRPr lang="en-US" sz="1100" dirty="0">
              <a:solidFill>
                <a:prstClr val="black">
                  <a:lumMod val="65000"/>
                  <a:lumOff val="35000"/>
                </a:prstClr>
              </a:solidFill>
              <a:latin typeface="Soleil Lt" panose="00000400000000000000" pitchFamily="50" charset="0"/>
            </a:endParaRPr>
          </a:p>
        </p:txBody>
      </p:sp>
      <p:sp>
        <p:nvSpPr>
          <p:cNvPr id="12" name="Rectangle 11">
            <a:extLst>
              <a:ext uri="{FF2B5EF4-FFF2-40B4-BE49-F238E27FC236}">
                <a16:creationId xmlns:a16="http://schemas.microsoft.com/office/drawing/2014/main" id="{5F4DAC7C-5B20-4126-9520-97962BCB11E4}"/>
              </a:ext>
            </a:extLst>
          </p:cNvPr>
          <p:cNvSpPr/>
          <p:nvPr/>
        </p:nvSpPr>
        <p:spPr>
          <a:xfrm>
            <a:off x="7161320" y="1376039"/>
            <a:ext cx="808170" cy="39956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Calibri" panose="020F0502020204030204"/>
            </a:endParaRPr>
          </a:p>
        </p:txBody>
      </p:sp>
      <p:pic>
        <p:nvPicPr>
          <p:cNvPr id="14" name="Picture 13" descr="Graphical user interface, application&#10;&#10;Description automatically generated with medium confidence">
            <a:extLst>
              <a:ext uri="{FF2B5EF4-FFF2-40B4-BE49-F238E27FC236}">
                <a16:creationId xmlns:a16="http://schemas.microsoft.com/office/drawing/2014/main" id="{FD6FE02F-4067-410D-ADA6-D3C60BB10B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18876" y="289727"/>
            <a:ext cx="1383449" cy="4700301"/>
          </a:xfrm>
          <a:prstGeom prst="rect">
            <a:avLst/>
          </a:prstGeom>
        </p:spPr>
      </p:pic>
    </p:spTree>
    <p:extLst>
      <p:ext uri="{BB962C8B-B14F-4D97-AF65-F5344CB8AC3E}">
        <p14:creationId xmlns:p14="http://schemas.microsoft.com/office/powerpoint/2010/main" val="31140524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TotalTime>
  <Words>2448</Words>
  <Application>Microsoft Office PowerPoint</Application>
  <PresentationFormat>Widescreen</PresentationFormat>
  <Paragraphs>410</Paragraphs>
  <Slides>24</Slides>
  <Notes>18</Notes>
  <HiddenSlides>0</HiddenSlides>
  <MMClips>0</MMClips>
  <ScaleCrop>false</ScaleCrop>
  <HeadingPairs>
    <vt:vector size="6" baseType="variant">
      <vt:variant>
        <vt:lpstr>Fonts Used</vt:lpstr>
      </vt:variant>
      <vt:variant>
        <vt:i4>13</vt:i4>
      </vt:variant>
      <vt:variant>
        <vt:lpstr>Theme</vt:lpstr>
      </vt:variant>
      <vt:variant>
        <vt:i4>3</vt:i4>
      </vt:variant>
      <vt:variant>
        <vt:lpstr>Slide Titles</vt:lpstr>
      </vt:variant>
      <vt:variant>
        <vt:i4>24</vt:i4>
      </vt:variant>
    </vt:vector>
  </HeadingPairs>
  <TitlesOfParts>
    <vt:vector size="40" baseType="lpstr">
      <vt:lpstr>Albany</vt:lpstr>
      <vt:lpstr>Arial</vt:lpstr>
      <vt:lpstr>Calibri</vt:lpstr>
      <vt:lpstr>Calibri Light</vt:lpstr>
      <vt:lpstr>Inter</vt:lpstr>
      <vt:lpstr>Segoe UI</vt:lpstr>
      <vt:lpstr>Soleil</vt:lpstr>
      <vt:lpstr>Soleil Bk</vt:lpstr>
      <vt:lpstr>Soleil Bl</vt:lpstr>
      <vt:lpstr>Soleil Lt</vt:lpstr>
      <vt:lpstr>Soleil Sb</vt:lpstr>
      <vt:lpstr>Soleil Xb</vt:lpstr>
      <vt:lpstr>Targetica</vt:lpstr>
      <vt:lpstr>Office Theme</vt:lpstr>
      <vt:lpstr>1_Office Theme</vt:lpstr>
      <vt:lpstr>2_Office Theme</vt:lpstr>
      <vt:lpstr>PowerPoint Presentation</vt:lpstr>
      <vt:lpstr>  Shea Sugar Scrub: Destination</vt:lpstr>
      <vt:lpstr>  Shea Sugar Scrub: Destination</vt:lpstr>
      <vt:lpstr>  Shea Sugar Scrub: Solution</vt:lpstr>
      <vt:lpstr>  Shea Sugar Scrub: Sweet</vt:lpstr>
      <vt:lpstr>  </vt:lpstr>
      <vt:lpstr>PowerPoint Presentation</vt:lpstr>
      <vt:lpstr>PowerPoint Presentation</vt:lpstr>
      <vt:lpstr>Body Wash: Solutions</vt:lpstr>
      <vt:lpstr>Body Wash: Solutions</vt:lpstr>
      <vt:lpstr>Body Wash: Classic</vt:lpstr>
      <vt:lpstr>Body Wash: Destination</vt:lpstr>
      <vt:lpstr>PowerPoint Presentation</vt:lpstr>
      <vt:lpstr>PowerPoint Presentation</vt:lpstr>
      <vt:lpstr>Shea Sugar Scrub: Fall Fragrance</vt:lpstr>
      <vt:lpstr>Body Wash: Fall Fragrance</vt:lpstr>
      <vt:lpstr>Shea Sugar Scrub: Fall Fragrance</vt:lpstr>
      <vt:lpstr>Whipped Butter: Fall Fragrance</vt:lpstr>
      <vt:lpstr>Shave Oil</vt:lpstr>
      <vt:lpstr>PowerPoint Presentation</vt:lpstr>
      <vt:lpstr>Shea Sugar Scrub: Holiday </vt:lpstr>
      <vt:lpstr>Whipped Butter: Holiday </vt:lpstr>
      <vt:lpstr>Body Wash: Holiday </vt:lpstr>
      <vt:lpstr>Shave Oil: Holiday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Jose Munoz</dc:creator>
  <cp:lastModifiedBy>Jose Munoz</cp:lastModifiedBy>
  <cp:revision>1</cp:revision>
  <dcterms:created xsi:type="dcterms:W3CDTF">2022-11-10T17:39:50Z</dcterms:created>
  <dcterms:modified xsi:type="dcterms:W3CDTF">2022-11-10T18:45:21Z</dcterms:modified>
</cp:coreProperties>
</file>